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324" r:id="rId2"/>
    <p:sldId id="257" r:id="rId3"/>
    <p:sldId id="256" r:id="rId4"/>
    <p:sldId id="260" r:id="rId5"/>
    <p:sldId id="262" r:id="rId6"/>
    <p:sldId id="261" r:id="rId7"/>
    <p:sldId id="259" r:id="rId8"/>
    <p:sldId id="271" r:id="rId9"/>
    <p:sldId id="263" r:id="rId10"/>
    <p:sldId id="272" r:id="rId11"/>
    <p:sldId id="266" r:id="rId12"/>
    <p:sldId id="258" r:id="rId13"/>
    <p:sldId id="269" r:id="rId14"/>
    <p:sldId id="327" r:id="rId15"/>
    <p:sldId id="331" r:id="rId16"/>
    <p:sldId id="330" r:id="rId17"/>
    <p:sldId id="332" r:id="rId18"/>
    <p:sldId id="325" r:id="rId19"/>
    <p:sldId id="326" r:id="rId20"/>
    <p:sldId id="333" r:id="rId21"/>
    <p:sldId id="268" r:id="rId22"/>
    <p:sldId id="277" r:id="rId23"/>
    <p:sldId id="264" r:id="rId24"/>
    <p:sldId id="265" r:id="rId25"/>
    <p:sldId id="276" r:id="rId26"/>
    <p:sldId id="278" r:id="rId27"/>
    <p:sldId id="279" r:id="rId28"/>
    <p:sldId id="292" r:id="rId29"/>
    <p:sldId id="295" r:id="rId30"/>
    <p:sldId id="334" r:id="rId31"/>
    <p:sldId id="293" r:id="rId32"/>
    <p:sldId id="294" r:id="rId33"/>
    <p:sldId id="267" r:id="rId34"/>
    <p:sldId id="318" r:id="rId35"/>
    <p:sldId id="291" r:id="rId36"/>
    <p:sldId id="281" r:id="rId37"/>
    <p:sldId id="322" r:id="rId38"/>
    <p:sldId id="296" r:id="rId39"/>
    <p:sldId id="323" r:id="rId40"/>
    <p:sldId id="298" r:id="rId41"/>
    <p:sldId id="319" r:id="rId42"/>
    <p:sldId id="283" r:id="rId43"/>
    <p:sldId id="284" r:id="rId44"/>
    <p:sldId id="285" r:id="rId45"/>
    <p:sldId id="286" r:id="rId46"/>
    <p:sldId id="287" r:id="rId47"/>
    <p:sldId id="288" r:id="rId48"/>
    <p:sldId id="302" r:id="rId49"/>
    <p:sldId id="289" r:id="rId50"/>
    <p:sldId id="301" r:id="rId51"/>
    <p:sldId id="299" r:id="rId52"/>
    <p:sldId id="300" r:id="rId53"/>
    <p:sldId id="303" r:id="rId54"/>
    <p:sldId id="304" r:id="rId55"/>
    <p:sldId id="305" r:id="rId56"/>
    <p:sldId id="306" r:id="rId57"/>
    <p:sldId id="308" r:id="rId58"/>
    <p:sldId id="309" r:id="rId59"/>
    <p:sldId id="311" r:id="rId60"/>
    <p:sldId id="310" r:id="rId61"/>
    <p:sldId id="312" r:id="rId62"/>
    <p:sldId id="313" r:id="rId6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82" autoAdjust="0"/>
    <p:restoredTop sz="99552" autoAdjust="0"/>
  </p:normalViewPr>
  <p:slideViewPr>
    <p:cSldViewPr>
      <p:cViewPr>
        <p:scale>
          <a:sx n="90" d="100"/>
          <a:sy n="90" d="100"/>
        </p:scale>
        <p:origin x="-528" y="4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AA59DD3-B961-473B-A56D-D1BCDCA758D9}" type="datetimeFigureOut">
              <a:rPr lang="en-US" smtClean="0"/>
              <a:t>9/16/2015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11A5C77-FAD0-41CA-BB37-61983B0F9238}" type="slidenum">
              <a:rPr lang="en-US" smtClean="0"/>
              <a:t>‹#›</a:t>
            </a:fld>
            <a:endParaRPr lang="en-US"/>
          </a:p>
        </p:txBody>
      </p:sp>
    </p:spTree>
    <p:extLst>
      <p:ext uri="{BB962C8B-B14F-4D97-AF65-F5344CB8AC3E}">
        <p14:creationId xmlns:p14="http://schemas.microsoft.com/office/powerpoint/2010/main" val="638919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A5C77-FAD0-41CA-BB37-61983B0F9238}" type="slidenum">
              <a:rPr lang="en-US" smtClean="0"/>
              <a:t>2</a:t>
            </a:fld>
            <a:endParaRPr lang="en-US" dirty="0"/>
          </a:p>
        </p:txBody>
      </p:sp>
    </p:spTree>
    <p:extLst>
      <p:ext uri="{BB962C8B-B14F-4D97-AF65-F5344CB8AC3E}">
        <p14:creationId xmlns:p14="http://schemas.microsoft.com/office/powerpoint/2010/main" val="2293498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A5C77-FAD0-41CA-BB37-61983B0F9238}" type="slidenum">
              <a:rPr lang="en-US" smtClean="0"/>
              <a:t>11</a:t>
            </a:fld>
            <a:endParaRPr lang="en-US" dirty="0"/>
          </a:p>
        </p:txBody>
      </p:sp>
    </p:spTree>
    <p:extLst>
      <p:ext uri="{BB962C8B-B14F-4D97-AF65-F5344CB8AC3E}">
        <p14:creationId xmlns:p14="http://schemas.microsoft.com/office/powerpoint/2010/main" val="1968945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A5C77-FAD0-41CA-BB37-61983B0F9238}" type="slidenum">
              <a:rPr lang="en-US" smtClean="0"/>
              <a:t>42</a:t>
            </a:fld>
            <a:endParaRPr lang="en-US" dirty="0"/>
          </a:p>
        </p:txBody>
      </p:sp>
    </p:spTree>
    <p:extLst>
      <p:ext uri="{BB962C8B-B14F-4D97-AF65-F5344CB8AC3E}">
        <p14:creationId xmlns:p14="http://schemas.microsoft.com/office/powerpoint/2010/main" val="4227086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A5C77-FAD0-41CA-BB37-61983B0F9238}" type="slidenum">
              <a:rPr lang="en-US" smtClean="0"/>
              <a:t>52</a:t>
            </a:fld>
            <a:endParaRPr lang="en-US"/>
          </a:p>
        </p:txBody>
      </p:sp>
    </p:spTree>
    <p:extLst>
      <p:ext uri="{BB962C8B-B14F-4D97-AF65-F5344CB8AC3E}">
        <p14:creationId xmlns:p14="http://schemas.microsoft.com/office/powerpoint/2010/main" val="1403176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A5C77-FAD0-41CA-BB37-61983B0F9238}" type="slidenum">
              <a:rPr lang="en-US" smtClean="0"/>
              <a:t>58</a:t>
            </a:fld>
            <a:endParaRPr lang="en-US"/>
          </a:p>
        </p:txBody>
      </p:sp>
    </p:spTree>
    <p:extLst>
      <p:ext uri="{BB962C8B-B14F-4D97-AF65-F5344CB8AC3E}">
        <p14:creationId xmlns:p14="http://schemas.microsoft.com/office/powerpoint/2010/main" val="3753053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F46409-1D67-452C-AF84-9164C0CB5D0C}"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CC659-214C-42EF-BDA8-15E42BDCF106}" type="slidenum">
              <a:rPr lang="en-US" smtClean="0"/>
              <a:t>‹#›</a:t>
            </a:fld>
            <a:endParaRPr lang="en-US"/>
          </a:p>
        </p:txBody>
      </p:sp>
    </p:spTree>
    <p:extLst>
      <p:ext uri="{BB962C8B-B14F-4D97-AF65-F5344CB8AC3E}">
        <p14:creationId xmlns:p14="http://schemas.microsoft.com/office/powerpoint/2010/main" val="947210312"/>
      </p:ext>
    </p:extLst>
  </p:cSld>
  <p:clrMapOvr>
    <a:masterClrMapping/>
  </p:clrMapOvr>
  <mc:AlternateContent xmlns:mc="http://schemas.openxmlformats.org/markup-compatibility/2006" xmlns:p14="http://schemas.microsoft.com/office/powerpoint/2010/main">
    <mc:Choice Requires="p14">
      <p:transition spd="slow" p14:dur="2250" advTm="2000">
        <p:sndAc>
          <p:stSnd>
            <p:snd r:embed="rId1" name="bomb.wav"/>
          </p:stSnd>
        </p:sndAc>
      </p:transition>
    </mc:Choice>
    <mc:Fallback xmlns="">
      <p:transition spd="slow" advTm="2000">
        <p:sndAc>
          <p:stSnd>
            <p:snd r:embed="rId3" name="bomb.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F46409-1D67-452C-AF84-9164C0CB5D0C}"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CC659-214C-42EF-BDA8-15E42BDCF106}" type="slidenum">
              <a:rPr lang="en-US" smtClean="0"/>
              <a:t>‹#›</a:t>
            </a:fld>
            <a:endParaRPr lang="en-US"/>
          </a:p>
        </p:txBody>
      </p:sp>
    </p:spTree>
    <p:extLst>
      <p:ext uri="{BB962C8B-B14F-4D97-AF65-F5344CB8AC3E}">
        <p14:creationId xmlns:p14="http://schemas.microsoft.com/office/powerpoint/2010/main" val="4170014143"/>
      </p:ext>
    </p:extLst>
  </p:cSld>
  <p:clrMapOvr>
    <a:masterClrMapping/>
  </p:clrMapOvr>
  <mc:AlternateContent xmlns:mc="http://schemas.openxmlformats.org/markup-compatibility/2006" xmlns:p14="http://schemas.microsoft.com/office/powerpoint/2010/main">
    <mc:Choice Requires="p14">
      <p:transition spd="slow" p14:dur="2250" advTm="2000">
        <p:sndAc>
          <p:stSnd>
            <p:snd r:embed="rId1" name="bomb.wav"/>
          </p:stSnd>
        </p:sndAc>
      </p:transition>
    </mc:Choice>
    <mc:Fallback xmlns="">
      <p:transition spd="slow" advTm="2000">
        <p:sndAc>
          <p:stSnd>
            <p:snd r:embed="rId3" name="bomb.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F46409-1D67-452C-AF84-9164C0CB5D0C}"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CC659-214C-42EF-BDA8-15E42BDCF106}" type="slidenum">
              <a:rPr lang="en-US" smtClean="0"/>
              <a:t>‹#›</a:t>
            </a:fld>
            <a:endParaRPr lang="en-US"/>
          </a:p>
        </p:txBody>
      </p:sp>
    </p:spTree>
    <p:extLst>
      <p:ext uri="{BB962C8B-B14F-4D97-AF65-F5344CB8AC3E}">
        <p14:creationId xmlns:p14="http://schemas.microsoft.com/office/powerpoint/2010/main" val="3279478953"/>
      </p:ext>
    </p:extLst>
  </p:cSld>
  <p:clrMapOvr>
    <a:masterClrMapping/>
  </p:clrMapOvr>
  <mc:AlternateContent xmlns:mc="http://schemas.openxmlformats.org/markup-compatibility/2006" xmlns:p14="http://schemas.microsoft.com/office/powerpoint/2010/main">
    <mc:Choice Requires="p14">
      <p:transition spd="slow" p14:dur="2250" advTm="2000">
        <p:sndAc>
          <p:stSnd>
            <p:snd r:embed="rId1" name="bomb.wav"/>
          </p:stSnd>
        </p:sndAc>
      </p:transition>
    </mc:Choice>
    <mc:Fallback xmlns="">
      <p:transition spd="slow" advTm="2000">
        <p:sndAc>
          <p:stSnd>
            <p:snd r:embed="rId3" name="bomb.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F46409-1D67-452C-AF84-9164C0CB5D0C}"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CC659-214C-42EF-BDA8-15E42BDCF106}" type="slidenum">
              <a:rPr lang="en-US" smtClean="0"/>
              <a:t>‹#›</a:t>
            </a:fld>
            <a:endParaRPr lang="en-US"/>
          </a:p>
        </p:txBody>
      </p:sp>
    </p:spTree>
    <p:extLst>
      <p:ext uri="{BB962C8B-B14F-4D97-AF65-F5344CB8AC3E}">
        <p14:creationId xmlns:p14="http://schemas.microsoft.com/office/powerpoint/2010/main" val="2351774780"/>
      </p:ext>
    </p:extLst>
  </p:cSld>
  <p:clrMapOvr>
    <a:masterClrMapping/>
  </p:clrMapOvr>
  <mc:AlternateContent xmlns:mc="http://schemas.openxmlformats.org/markup-compatibility/2006" xmlns:p14="http://schemas.microsoft.com/office/powerpoint/2010/main">
    <mc:Choice Requires="p14">
      <p:transition spd="slow" p14:dur="2250" advTm="2000">
        <p:sndAc>
          <p:stSnd>
            <p:snd r:embed="rId1" name="bomb.wav"/>
          </p:stSnd>
        </p:sndAc>
      </p:transition>
    </mc:Choice>
    <mc:Fallback xmlns="">
      <p:transition spd="slow" advTm="2000">
        <p:sndAc>
          <p:stSnd>
            <p:snd r:embed="rId3" name="bomb.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F46409-1D67-452C-AF84-9164C0CB5D0C}"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CC659-214C-42EF-BDA8-15E42BDCF106}" type="slidenum">
              <a:rPr lang="en-US" smtClean="0"/>
              <a:t>‹#›</a:t>
            </a:fld>
            <a:endParaRPr lang="en-US"/>
          </a:p>
        </p:txBody>
      </p:sp>
    </p:spTree>
    <p:extLst>
      <p:ext uri="{BB962C8B-B14F-4D97-AF65-F5344CB8AC3E}">
        <p14:creationId xmlns:p14="http://schemas.microsoft.com/office/powerpoint/2010/main" val="2473781139"/>
      </p:ext>
    </p:extLst>
  </p:cSld>
  <p:clrMapOvr>
    <a:masterClrMapping/>
  </p:clrMapOvr>
  <mc:AlternateContent xmlns:mc="http://schemas.openxmlformats.org/markup-compatibility/2006" xmlns:p14="http://schemas.microsoft.com/office/powerpoint/2010/main">
    <mc:Choice Requires="p14">
      <p:transition spd="slow" p14:dur="2250" advTm="2000">
        <p:sndAc>
          <p:stSnd>
            <p:snd r:embed="rId1" name="bomb.wav"/>
          </p:stSnd>
        </p:sndAc>
      </p:transition>
    </mc:Choice>
    <mc:Fallback xmlns="">
      <p:transition spd="slow" advTm="2000">
        <p:sndAc>
          <p:stSnd>
            <p:snd r:embed="rId3" name="bomb.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F46409-1D67-452C-AF84-9164C0CB5D0C}" type="datetimeFigureOut">
              <a:rPr lang="en-US" smtClean="0"/>
              <a:t>9/16/2015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CC659-214C-42EF-BDA8-15E42BDCF106}" type="slidenum">
              <a:rPr lang="en-US" smtClean="0"/>
              <a:t>‹#›</a:t>
            </a:fld>
            <a:endParaRPr lang="en-US"/>
          </a:p>
        </p:txBody>
      </p:sp>
    </p:spTree>
    <p:extLst>
      <p:ext uri="{BB962C8B-B14F-4D97-AF65-F5344CB8AC3E}">
        <p14:creationId xmlns:p14="http://schemas.microsoft.com/office/powerpoint/2010/main" val="303391503"/>
      </p:ext>
    </p:extLst>
  </p:cSld>
  <p:clrMapOvr>
    <a:masterClrMapping/>
  </p:clrMapOvr>
  <mc:AlternateContent xmlns:mc="http://schemas.openxmlformats.org/markup-compatibility/2006" xmlns:p14="http://schemas.microsoft.com/office/powerpoint/2010/main">
    <mc:Choice Requires="p14">
      <p:transition spd="slow" p14:dur="2250" advTm="2000">
        <p:sndAc>
          <p:stSnd>
            <p:snd r:embed="rId1" name="bomb.wav"/>
          </p:stSnd>
        </p:sndAc>
      </p:transition>
    </mc:Choice>
    <mc:Fallback xmlns="">
      <p:transition spd="slow" advTm="2000">
        <p:sndAc>
          <p:stSnd>
            <p:snd r:embed="rId3" name="bomb.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F46409-1D67-452C-AF84-9164C0CB5D0C}" type="datetimeFigureOut">
              <a:rPr lang="en-US" smtClean="0"/>
              <a:t>9/16/2015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DCC659-214C-42EF-BDA8-15E42BDCF106}" type="slidenum">
              <a:rPr lang="en-US" smtClean="0"/>
              <a:t>‹#›</a:t>
            </a:fld>
            <a:endParaRPr lang="en-US"/>
          </a:p>
        </p:txBody>
      </p:sp>
    </p:spTree>
    <p:extLst>
      <p:ext uri="{BB962C8B-B14F-4D97-AF65-F5344CB8AC3E}">
        <p14:creationId xmlns:p14="http://schemas.microsoft.com/office/powerpoint/2010/main" val="1948612009"/>
      </p:ext>
    </p:extLst>
  </p:cSld>
  <p:clrMapOvr>
    <a:masterClrMapping/>
  </p:clrMapOvr>
  <mc:AlternateContent xmlns:mc="http://schemas.openxmlformats.org/markup-compatibility/2006" xmlns:p14="http://schemas.microsoft.com/office/powerpoint/2010/main">
    <mc:Choice Requires="p14">
      <p:transition spd="slow" p14:dur="2250" advTm="2000">
        <p:sndAc>
          <p:stSnd>
            <p:snd r:embed="rId1" name="bomb.wav"/>
          </p:stSnd>
        </p:sndAc>
      </p:transition>
    </mc:Choice>
    <mc:Fallback xmlns="">
      <p:transition spd="slow" advTm="2000">
        <p:sndAc>
          <p:stSnd>
            <p:snd r:embed="rId3" name="bomb.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F46409-1D67-452C-AF84-9164C0CB5D0C}" type="datetimeFigureOut">
              <a:rPr lang="en-US" smtClean="0"/>
              <a:t>9/16/2015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DCC659-214C-42EF-BDA8-15E42BDCF106}" type="slidenum">
              <a:rPr lang="en-US" smtClean="0"/>
              <a:t>‹#›</a:t>
            </a:fld>
            <a:endParaRPr lang="en-US"/>
          </a:p>
        </p:txBody>
      </p:sp>
    </p:spTree>
    <p:extLst>
      <p:ext uri="{BB962C8B-B14F-4D97-AF65-F5344CB8AC3E}">
        <p14:creationId xmlns:p14="http://schemas.microsoft.com/office/powerpoint/2010/main" val="779592294"/>
      </p:ext>
    </p:extLst>
  </p:cSld>
  <p:clrMapOvr>
    <a:masterClrMapping/>
  </p:clrMapOvr>
  <mc:AlternateContent xmlns:mc="http://schemas.openxmlformats.org/markup-compatibility/2006" xmlns:p14="http://schemas.microsoft.com/office/powerpoint/2010/main">
    <mc:Choice Requires="p14">
      <p:transition spd="slow" p14:dur="2250" advTm="2000">
        <p:sndAc>
          <p:stSnd>
            <p:snd r:embed="rId1" name="bomb.wav"/>
          </p:stSnd>
        </p:sndAc>
      </p:transition>
    </mc:Choice>
    <mc:Fallback xmlns="">
      <p:transition spd="slow" advTm="2000">
        <p:sndAc>
          <p:stSnd>
            <p:snd r:embed="rId3" name="bomb.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F46409-1D67-452C-AF84-9164C0CB5D0C}" type="datetimeFigureOut">
              <a:rPr lang="en-US" smtClean="0"/>
              <a:t>9/16/2015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DCC659-214C-42EF-BDA8-15E42BDCF106}" type="slidenum">
              <a:rPr lang="en-US" smtClean="0"/>
              <a:t>‹#›</a:t>
            </a:fld>
            <a:endParaRPr lang="en-US"/>
          </a:p>
        </p:txBody>
      </p:sp>
    </p:spTree>
    <p:extLst>
      <p:ext uri="{BB962C8B-B14F-4D97-AF65-F5344CB8AC3E}">
        <p14:creationId xmlns:p14="http://schemas.microsoft.com/office/powerpoint/2010/main" val="4070594217"/>
      </p:ext>
    </p:extLst>
  </p:cSld>
  <p:clrMapOvr>
    <a:masterClrMapping/>
  </p:clrMapOvr>
  <mc:AlternateContent xmlns:mc="http://schemas.openxmlformats.org/markup-compatibility/2006" xmlns:p14="http://schemas.microsoft.com/office/powerpoint/2010/main">
    <mc:Choice Requires="p14">
      <p:transition spd="slow" p14:dur="2250" advTm="2000">
        <p:sndAc>
          <p:stSnd>
            <p:snd r:embed="rId1" name="bomb.wav"/>
          </p:stSnd>
        </p:sndAc>
      </p:transition>
    </mc:Choice>
    <mc:Fallback xmlns="">
      <p:transition spd="slow" advTm="2000">
        <p:sndAc>
          <p:stSnd>
            <p:snd r:embed="rId3" name="bomb.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F46409-1D67-452C-AF84-9164C0CB5D0C}" type="datetimeFigureOut">
              <a:rPr lang="en-US" smtClean="0"/>
              <a:t>9/16/2015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CC659-214C-42EF-BDA8-15E42BDCF106}" type="slidenum">
              <a:rPr lang="en-US" smtClean="0"/>
              <a:t>‹#›</a:t>
            </a:fld>
            <a:endParaRPr lang="en-US"/>
          </a:p>
        </p:txBody>
      </p:sp>
    </p:spTree>
    <p:extLst>
      <p:ext uri="{BB962C8B-B14F-4D97-AF65-F5344CB8AC3E}">
        <p14:creationId xmlns:p14="http://schemas.microsoft.com/office/powerpoint/2010/main" val="1132194400"/>
      </p:ext>
    </p:extLst>
  </p:cSld>
  <p:clrMapOvr>
    <a:masterClrMapping/>
  </p:clrMapOvr>
  <mc:AlternateContent xmlns:mc="http://schemas.openxmlformats.org/markup-compatibility/2006" xmlns:p14="http://schemas.microsoft.com/office/powerpoint/2010/main">
    <mc:Choice Requires="p14">
      <p:transition spd="slow" p14:dur="2250" advTm="2000">
        <p:sndAc>
          <p:stSnd>
            <p:snd r:embed="rId1" name="bomb.wav"/>
          </p:stSnd>
        </p:sndAc>
      </p:transition>
    </mc:Choice>
    <mc:Fallback xmlns="">
      <p:transition spd="slow" advTm="2000">
        <p:sndAc>
          <p:stSnd>
            <p:snd r:embed="rId3" name="bomb.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F46409-1D67-452C-AF84-9164C0CB5D0C}" type="datetimeFigureOut">
              <a:rPr lang="en-US" smtClean="0"/>
              <a:t>9/16/2015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CC659-214C-42EF-BDA8-15E42BDCF106}" type="slidenum">
              <a:rPr lang="en-US" smtClean="0"/>
              <a:t>‹#›</a:t>
            </a:fld>
            <a:endParaRPr lang="en-US"/>
          </a:p>
        </p:txBody>
      </p:sp>
    </p:spTree>
    <p:extLst>
      <p:ext uri="{BB962C8B-B14F-4D97-AF65-F5344CB8AC3E}">
        <p14:creationId xmlns:p14="http://schemas.microsoft.com/office/powerpoint/2010/main" val="3222263978"/>
      </p:ext>
    </p:extLst>
  </p:cSld>
  <p:clrMapOvr>
    <a:masterClrMapping/>
  </p:clrMapOvr>
  <mc:AlternateContent xmlns:mc="http://schemas.openxmlformats.org/markup-compatibility/2006" xmlns:p14="http://schemas.microsoft.com/office/powerpoint/2010/main">
    <mc:Choice Requires="p14">
      <p:transition spd="slow" p14:dur="2250" advTm="2000">
        <p:sndAc>
          <p:stSnd>
            <p:snd r:embed="rId1" name="bomb.wav"/>
          </p:stSnd>
        </p:sndAc>
      </p:transition>
    </mc:Choice>
    <mc:Fallback xmlns="">
      <p:transition spd="slow" advTm="2000">
        <p:sndAc>
          <p:stSnd>
            <p:snd r:embed="rId3" name="bomb.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46409-1D67-452C-AF84-9164C0CB5D0C}" type="datetimeFigureOut">
              <a:rPr lang="en-US" smtClean="0"/>
              <a:t>9/16/2015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DCC659-214C-42EF-BDA8-15E42BDCF106}" type="slidenum">
              <a:rPr lang="en-US" smtClean="0"/>
              <a:t>‹#›</a:t>
            </a:fld>
            <a:endParaRPr lang="en-US"/>
          </a:p>
        </p:txBody>
      </p:sp>
    </p:spTree>
    <p:extLst>
      <p:ext uri="{BB962C8B-B14F-4D97-AF65-F5344CB8AC3E}">
        <p14:creationId xmlns:p14="http://schemas.microsoft.com/office/powerpoint/2010/main" val="3106519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250" advTm="2000">
        <p:sndAc>
          <p:stSnd>
            <p:snd r:embed="rId13" name="bomb.wav"/>
          </p:stSnd>
        </p:sndAc>
      </p:transition>
    </mc:Choice>
    <mc:Fallback xmlns="">
      <p:transition spd="slow" advTm="2000">
        <p:sndAc>
          <p:stSnd>
            <p:snd r:embed="rId14" name="bomb.wav"/>
          </p:stSnd>
        </p:sndAc>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futurescience.com/emp.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mailto:ad7fo@arrl.ne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mailto:ad7fo@arrl.ne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a:ln w="76200">
            <a:solidFill>
              <a:srgbClr val="002060"/>
            </a:solidFill>
          </a:ln>
        </p:spPr>
        <p:txBody>
          <a:bodyPr>
            <a:normAutofit/>
          </a:bodyPr>
          <a:lstStyle/>
          <a:p>
            <a:pPr marL="0" indent="0">
              <a:buNone/>
            </a:pPr>
            <a:r>
              <a:rPr lang="en-US" sz="4000" b="1" dirty="0" smtClean="0">
                <a:latin typeface="Times New Roman" pitchFamily="18" charset="0"/>
                <a:cs typeface="Times New Roman" pitchFamily="18" charset="0"/>
              </a:rPr>
              <a:t>This presentation </a:t>
            </a:r>
            <a:br>
              <a:rPr lang="en-US" sz="4000" b="1" dirty="0" smtClean="0">
                <a:latin typeface="Times New Roman" pitchFamily="18" charset="0"/>
                <a:cs typeface="Times New Roman" pitchFamily="18" charset="0"/>
              </a:rPr>
            </a:br>
            <a:r>
              <a:rPr lang="en-US" sz="4000" b="1" i="1" u="sng" dirty="0" smtClean="0">
                <a:solidFill>
                  <a:srgbClr val="C00000"/>
                </a:solidFill>
                <a:latin typeface="Times New Roman" pitchFamily="18" charset="0"/>
                <a:cs typeface="Times New Roman" pitchFamily="18" charset="0"/>
              </a:rPr>
              <a:t>may not be posted on any  web site </a:t>
            </a:r>
            <a:br>
              <a:rPr lang="en-US" sz="4000" b="1" i="1" u="sng" dirty="0" smtClean="0">
                <a:solidFill>
                  <a:srgbClr val="C00000"/>
                </a:solidFill>
                <a:latin typeface="Times New Roman" pitchFamily="18" charset="0"/>
                <a:cs typeface="Times New Roman" pitchFamily="18" charset="0"/>
              </a:rPr>
            </a:br>
            <a:r>
              <a:rPr lang="en-US" sz="4000" b="1" dirty="0" smtClean="0">
                <a:latin typeface="Times New Roman" pitchFamily="18" charset="0"/>
                <a:cs typeface="Times New Roman" pitchFamily="18" charset="0"/>
              </a:rPr>
              <a:t>at the request of the contributing authors who have shared their work with this author.  </a:t>
            </a:r>
          </a:p>
          <a:p>
            <a:pPr marL="0" indent="0">
              <a:buNone/>
            </a:pPr>
            <a:r>
              <a:rPr lang="en-US" sz="4000" b="1" dirty="0" smtClean="0">
                <a:latin typeface="Times New Roman" pitchFamily="18" charset="0"/>
                <a:cs typeface="Times New Roman" pitchFamily="18" charset="0"/>
              </a:rPr>
              <a:t>See additional information on </a:t>
            </a:r>
            <a:r>
              <a:rPr lang="en-US" sz="3600" b="1" dirty="0">
                <a:latin typeface="Times New Roman" pitchFamily="18" charset="0"/>
                <a:cs typeface="Times New Roman" pitchFamily="18" charset="0"/>
              </a:rPr>
              <a:t>Rules For Use and </a:t>
            </a:r>
            <a:r>
              <a:rPr lang="en-US" sz="3600" b="1" dirty="0" smtClean="0">
                <a:latin typeface="Times New Roman" pitchFamily="18" charset="0"/>
                <a:cs typeface="Times New Roman" pitchFamily="18" charset="0"/>
              </a:rPr>
              <a:t>Disclaimers on slide 56 at the end of this presentation. </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t>
            </a:r>
            <a:r>
              <a:rPr lang="en-US" sz="1100" b="1" dirty="0" smtClean="0">
                <a:latin typeface="Times New Roman" pitchFamily="18" charset="0"/>
                <a:cs typeface="Times New Roman" pitchFamily="18" charset="0"/>
              </a:rPr>
              <a:t>Revisions 25 July 2015</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2597621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a:bodyPr>
          <a:lstStyle/>
          <a:p>
            <a:r>
              <a:rPr lang="en-US" b="1" dirty="0" smtClean="0">
                <a:solidFill>
                  <a:srgbClr val="002060"/>
                </a:solidFill>
              </a:rPr>
              <a:t>Our Civilization Wide Monoculture</a:t>
            </a:r>
            <a:br>
              <a:rPr lang="en-US" b="1" dirty="0" smtClean="0">
                <a:solidFill>
                  <a:srgbClr val="002060"/>
                </a:solidFill>
              </a:rPr>
            </a:br>
            <a:r>
              <a:rPr lang="en-US" sz="1600" b="1" dirty="0" smtClean="0">
                <a:solidFill>
                  <a:srgbClr val="002060"/>
                </a:solidFill>
              </a:rPr>
              <a:t>(continued)</a:t>
            </a:r>
            <a:endParaRPr lang="en-US" b="1" dirty="0">
              <a:solidFill>
                <a:srgbClr val="002060"/>
              </a:solidFill>
            </a:endParaRPr>
          </a:p>
        </p:txBody>
      </p:sp>
      <p:sp>
        <p:nvSpPr>
          <p:cNvPr id="5" name="Content Placeholder 4"/>
          <p:cNvSpPr>
            <a:spLocks noGrp="1"/>
          </p:cNvSpPr>
          <p:nvPr>
            <p:ph idx="1"/>
          </p:nvPr>
        </p:nvSpPr>
        <p:spPr>
          <a:ln w="38100">
            <a:solidFill>
              <a:schemeClr val="accent1"/>
            </a:solidFill>
          </a:ln>
        </p:spPr>
        <p:txBody>
          <a:bodyPr>
            <a:normAutofit fontScale="92500" lnSpcReduction="10000"/>
          </a:bodyPr>
          <a:lstStyle/>
          <a:p>
            <a:endParaRPr lang="en-US" sz="2800" dirty="0">
              <a:latin typeface="Times New Roman" pitchFamily="18" charset="0"/>
              <a:cs typeface="Times New Roman" pitchFamily="18" charset="0"/>
            </a:endParaRPr>
          </a:p>
          <a:p>
            <a:pPr marL="0" indent="0">
              <a:buNone/>
            </a:pPr>
            <a:endParaRPr lang="en-US" sz="28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r>
              <a:rPr lang="en-US" sz="3600" dirty="0" smtClean="0">
                <a:latin typeface="Times New Roman" pitchFamily="18" charset="0"/>
                <a:cs typeface="Times New Roman" pitchFamily="18" charset="0"/>
              </a:rPr>
              <a:t>     </a:t>
            </a:r>
          </a:p>
          <a:p>
            <a:pPr marL="0" indent="0">
              <a:buNone/>
            </a:pPr>
            <a:r>
              <a:rPr lang="en-US" sz="3600" dirty="0" smtClean="0">
                <a:latin typeface="Times New Roman" pitchFamily="18" charset="0"/>
                <a:cs typeface="Times New Roman" pitchFamily="18" charset="0"/>
              </a:rPr>
              <a:t>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 </a:t>
            </a:r>
          </a:p>
          <a:p>
            <a:pPr marL="0" indent="0">
              <a:buNone/>
            </a:pPr>
            <a:r>
              <a:rPr lang="en-US" sz="3600" b="1" dirty="0">
                <a:latin typeface="Times New Roman" pitchFamily="18" charset="0"/>
                <a:cs typeface="Times New Roman" pitchFamily="18" charset="0"/>
              </a:rPr>
              <a:t> </a:t>
            </a:r>
            <a:r>
              <a:rPr lang="en-US" sz="36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Everything is running smoothly today.  </a:t>
            </a:r>
          </a:p>
          <a:p>
            <a:pPr marL="0" indent="0">
              <a:buNone/>
            </a:pPr>
            <a:r>
              <a:rPr lang="en-US" sz="2800" b="1" dirty="0" smtClean="0">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So what could possibly go wrong?</a:t>
            </a:r>
            <a:endParaRPr lang="en-US" sz="2800" b="1" dirty="0">
              <a:solidFill>
                <a:srgbClr val="FF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742387"/>
            <a:ext cx="3962400" cy="3138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7572366"/>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a:ln w="38100">
            <a:solidFill>
              <a:srgbClr val="FF0000"/>
            </a:solidFill>
          </a:ln>
        </p:spPr>
        <p:txBody>
          <a:bodyPr/>
          <a:lstStyle/>
          <a:p>
            <a:r>
              <a:rPr lang="en-US" b="1" dirty="0" smtClean="0">
                <a:solidFill>
                  <a:srgbClr val="002060"/>
                </a:solidFill>
              </a:rPr>
              <a:t>Mass Coronal Ejections and EMP</a:t>
            </a:r>
            <a:endParaRPr lang="en-US" b="1" dirty="0">
              <a:solidFill>
                <a:srgbClr val="002060"/>
              </a:solidFill>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38600" y="1600200"/>
            <a:ext cx="473300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1676400"/>
            <a:ext cx="3429000" cy="4401205"/>
          </a:xfrm>
          <a:prstGeom prst="rect">
            <a:avLst/>
          </a:prstGeom>
          <a:noFill/>
          <a:ln w="38100">
            <a:solidFill>
              <a:schemeClr val="accent1"/>
            </a:solidFill>
          </a:ln>
        </p:spPr>
        <p:txBody>
          <a:bodyPr wrap="square" rtlCol="0">
            <a:spAutoFit/>
          </a:bodyPr>
          <a:lstStyle/>
          <a:p>
            <a:r>
              <a:rPr lang="en-US" sz="6000" b="1" dirty="0" smtClean="0">
                <a:solidFill>
                  <a:schemeClr val="accent6">
                    <a:lumMod val="75000"/>
                  </a:schemeClr>
                </a:solidFill>
                <a:latin typeface="Times New Roman" pitchFamily="18" charset="0"/>
                <a:cs typeface="Times New Roman" pitchFamily="18" charset="0"/>
              </a:rPr>
              <a:t>The Sun Could have a Bad Day</a:t>
            </a:r>
          </a:p>
          <a:p>
            <a:pPr algn="ctr"/>
            <a:endParaRPr lang="en-US" sz="4000" b="1" dirty="0">
              <a:solidFill>
                <a:srgbClr val="FF0000"/>
              </a:solidFill>
              <a:latin typeface="Cooper Black" pitchFamily="18" charset="0"/>
            </a:endParaRPr>
          </a:p>
        </p:txBody>
      </p:sp>
    </p:spTree>
    <p:extLst>
      <p:ext uri="{BB962C8B-B14F-4D97-AF65-F5344CB8AC3E}">
        <p14:creationId xmlns:p14="http://schemas.microsoft.com/office/powerpoint/2010/main" val="2476668435"/>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Nuclear Explosion and EMP </a:t>
            </a:r>
            <a:endParaRPr lang="en-US" b="1" dirty="0">
              <a:solidFill>
                <a:srgbClr val="002060"/>
              </a:solidFill>
            </a:endParaRPr>
          </a:p>
        </p:txBody>
      </p:sp>
      <p:sp>
        <p:nvSpPr>
          <p:cNvPr id="5" name="Content Placeholder 4"/>
          <p:cNvSpPr>
            <a:spLocks noGrp="1"/>
          </p:cNvSpPr>
          <p:nvPr>
            <p:ph idx="1"/>
          </p:nvPr>
        </p:nvSpPr>
        <p:spPr>
          <a:xfrm>
            <a:off x="457200" y="1600200"/>
            <a:ext cx="2971800" cy="4525963"/>
          </a:xfrm>
          <a:ln w="38100">
            <a:solidFill>
              <a:schemeClr val="accent1"/>
            </a:solidFill>
          </a:ln>
        </p:spPr>
        <p:txBody>
          <a:bodyPr>
            <a:normAutofit/>
          </a:bodyPr>
          <a:lstStyle/>
          <a:p>
            <a:pPr marL="0" indent="0">
              <a:buNone/>
            </a:pPr>
            <a:r>
              <a:rPr lang="en-US" sz="4800" b="1" dirty="0" smtClean="0">
                <a:solidFill>
                  <a:schemeClr val="accent6">
                    <a:lumMod val="75000"/>
                  </a:schemeClr>
                </a:solidFill>
                <a:latin typeface="Times New Roman" pitchFamily="18" charset="0"/>
                <a:cs typeface="Times New Roman" pitchFamily="18" charset="0"/>
              </a:rPr>
              <a:t>Mankind Could Also Have a Bad Day  </a:t>
            </a:r>
            <a:endParaRPr lang="en-US" sz="4800" b="1" dirty="0">
              <a:solidFill>
                <a:schemeClr val="accent6">
                  <a:lumMod val="75000"/>
                </a:schemeClr>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600200"/>
            <a:ext cx="5033984"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4167079"/>
      </p:ext>
    </p:extLst>
  </p:cSld>
  <p:clrMapOvr>
    <a:masterClrMapping/>
  </p:clrMapOvr>
  <mc:AlternateContent xmlns:mc="http://schemas.openxmlformats.org/markup-compatibility/2006" xmlns:p14="http://schemas.microsoft.com/office/powerpoint/2010/main">
    <mc:Choice Requires="p14">
      <p:transition spd="slow" p14:dur="3000" advClick="0">
        <p:sndAc>
          <p:stSnd>
            <p:snd r:embed="rId2" name="bomb.wav"/>
          </p:stSnd>
        </p:sndAc>
      </p:transition>
    </mc:Choice>
    <mc:Fallback xmlns="">
      <p:transition spd="slow" advClick="0">
        <p:sndAc>
          <p:stSnd>
            <p:snd r:embed="rId4" name="bomb.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Two Threats:  Nature and Man</a:t>
            </a:r>
            <a:endParaRPr lang="en-US" b="1" dirty="0">
              <a:solidFill>
                <a:srgbClr val="002060"/>
              </a:solidFill>
            </a:endParaRPr>
          </a:p>
        </p:txBody>
      </p:sp>
      <p:sp>
        <p:nvSpPr>
          <p:cNvPr id="5" name="Content Placeholder 4"/>
          <p:cNvSpPr>
            <a:spLocks noGrp="1"/>
          </p:cNvSpPr>
          <p:nvPr>
            <p:ph idx="1"/>
          </p:nvPr>
        </p:nvSpPr>
        <p:spPr>
          <a:ln w="38100">
            <a:solidFill>
              <a:schemeClr val="accent1"/>
            </a:solidFill>
          </a:ln>
        </p:spPr>
        <p:txBody>
          <a:bodyPr>
            <a:normAutofit/>
          </a:bodyPr>
          <a:lstStyle/>
          <a:p>
            <a:r>
              <a:rPr lang="en-US" sz="2800" dirty="0" smtClean="0">
                <a:latin typeface="Times New Roman" pitchFamily="18" charset="0"/>
                <a:cs typeface="Times New Roman" pitchFamily="18" charset="0"/>
              </a:rPr>
              <a:t>Electro Magnetic Pulse (</a:t>
            </a:r>
            <a:r>
              <a:rPr lang="en-US" sz="2800" b="1" dirty="0" smtClean="0">
                <a:latin typeface="Times New Roman" pitchFamily="18" charset="0"/>
                <a:cs typeface="Times New Roman" pitchFamily="18" charset="0"/>
              </a:rPr>
              <a:t>EMP</a:t>
            </a:r>
            <a:r>
              <a:rPr lang="en-US" sz="2800" dirty="0" smtClean="0">
                <a:latin typeface="Times New Roman" pitchFamily="18" charset="0"/>
                <a:cs typeface="Times New Roman" pitchFamily="18" charset="0"/>
              </a:rPr>
              <a:t>) can come from the sun by way of a Mass Coronal Ejection (giant Solar Flare) referred to as a </a:t>
            </a:r>
            <a:r>
              <a:rPr lang="en-US" sz="2800" b="1" i="1" dirty="0" smtClean="0">
                <a:latin typeface="Times New Roman" pitchFamily="18" charset="0"/>
                <a:cs typeface="Times New Roman" pitchFamily="18" charset="0"/>
              </a:rPr>
              <a:t>MCE. </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Electro Magnetic Pulse (</a:t>
            </a:r>
            <a:r>
              <a:rPr lang="en-US" sz="2800" b="1" dirty="0" smtClean="0">
                <a:latin typeface="Times New Roman" pitchFamily="18" charset="0"/>
                <a:cs typeface="Times New Roman" pitchFamily="18" charset="0"/>
              </a:rPr>
              <a:t>EMP</a:t>
            </a:r>
            <a:r>
              <a:rPr lang="en-US" sz="2800" dirty="0" smtClean="0">
                <a:latin typeface="Times New Roman" pitchFamily="18" charset="0"/>
                <a:cs typeface="Times New Roman" pitchFamily="18" charset="0"/>
              </a:rPr>
              <a:t>) can also come from a high </a:t>
            </a:r>
            <a:r>
              <a:rPr lang="en-US" sz="2800" dirty="0">
                <a:latin typeface="Times New Roman" pitchFamily="18" charset="0"/>
                <a:cs typeface="Times New Roman" pitchFamily="18" charset="0"/>
              </a:rPr>
              <a:t>a</a:t>
            </a:r>
            <a:r>
              <a:rPr lang="en-US" sz="2800" dirty="0" smtClean="0">
                <a:latin typeface="Times New Roman" pitchFamily="18" charset="0"/>
                <a:cs typeface="Times New Roman" pitchFamily="18" charset="0"/>
              </a:rPr>
              <a:t>ltitude Atomic Device detonation.</a:t>
            </a:r>
          </a:p>
          <a:p>
            <a:r>
              <a:rPr lang="en-US" sz="2800" dirty="0" smtClean="0">
                <a:latin typeface="Times New Roman" pitchFamily="18" charset="0"/>
                <a:cs typeface="Times New Roman" pitchFamily="18" charset="0"/>
              </a:rPr>
              <a:t>Both events are of unknown (Low?) likelihood.</a:t>
            </a:r>
          </a:p>
          <a:p>
            <a:r>
              <a:rPr lang="en-US" sz="2800" dirty="0" smtClean="0">
                <a:latin typeface="Times New Roman" pitchFamily="18" charset="0"/>
                <a:cs typeface="Times New Roman" pitchFamily="18" charset="0"/>
              </a:rPr>
              <a:t>Either of these events could significantly alter our way of life because of our Electrical/Electronic dependence.</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997198419"/>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ln w="38100">
            <a:solidFill>
              <a:srgbClr val="FF0000"/>
            </a:solidFill>
          </a:ln>
        </p:spPr>
        <p:txBody>
          <a:bodyPr/>
          <a:lstStyle/>
          <a:p>
            <a:r>
              <a:rPr lang="en-US" b="1" dirty="0" smtClean="0">
                <a:solidFill>
                  <a:srgbClr val="002060"/>
                </a:solidFill>
              </a:rPr>
              <a:t>Nuclear EMP</a:t>
            </a:r>
            <a:endParaRPr lang="en-US" b="1" dirty="0">
              <a:solidFill>
                <a:srgbClr val="002060"/>
              </a:solidFill>
            </a:endParaRPr>
          </a:p>
        </p:txBody>
      </p:sp>
      <p:sp>
        <p:nvSpPr>
          <p:cNvPr id="5" name="Content Placeholder 4"/>
          <p:cNvSpPr>
            <a:spLocks noGrp="1"/>
          </p:cNvSpPr>
          <p:nvPr>
            <p:ph idx="1"/>
          </p:nvPr>
        </p:nvSpPr>
        <p:spPr>
          <a:xfrm>
            <a:off x="457200" y="1447800"/>
            <a:ext cx="8229600" cy="4525963"/>
          </a:xfrm>
          <a:ln w="38100">
            <a:solidFill>
              <a:schemeClr val="accent1"/>
            </a:solidFill>
          </a:ln>
        </p:spPr>
        <p:txBody>
          <a:bodyPr>
            <a:noAutofit/>
          </a:bodyPr>
          <a:lstStyle/>
          <a:p>
            <a:r>
              <a:rPr lang="en-US" sz="2800" b="1" dirty="0">
                <a:latin typeface="Times New Roman" pitchFamily="18" charset="0"/>
                <a:cs typeface="Times New Roman" pitchFamily="18" charset="0"/>
              </a:rPr>
              <a:t>Nuclear EMP is actually an electromagnetic multi-pulse</a:t>
            </a:r>
            <a:r>
              <a:rPr lang="en-US" sz="2800" dirty="0">
                <a:latin typeface="Times New Roman" pitchFamily="18" charset="0"/>
                <a:cs typeface="Times New Roman" pitchFamily="18" charset="0"/>
              </a:rPr>
              <a:t>.   The EMP is usually described in terms of 3 components.   </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The</a:t>
            </a:r>
            <a:r>
              <a:rPr lang="en-US" sz="2800" b="1" dirty="0" smtClean="0">
                <a:latin typeface="Times New Roman" pitchFamily="18" charset="0"/>
                <a:cs typeface="Times New Roman" pitchFamily="18" charset="0"/>
              </a:rPr>
              <a:t>E1</a:t>
            </a:r>
            <a:r>
              <a:rPr lang="en-US" sz="2800" dirty="0">
                <a:latin typeface="Times New Roman" pitchFamily="18" charset="0"/>
                <a:cs typeface="Times New Roman" pitchFamily="18" charset="0"/>
              </a:rPr>
              <a:t> pulse is a very fast </a:t>
            </a:r>
            <a:r>
              <a:rPr lang="en-US" sz="2800" dirty="0" smtClean="0">
                <a:latin typeface="Times New Roman" pitchFamily="18" charset="0"/>
                <a:cs typeface="Times New Roman" pitchFamily="18" charset="0"/>
              </a:rPr>
              <a:t>(nanosecond) pulse </a:t>
            </a:r>
            <a:r>
              <a:rPr lang="en-US" sz="2800" dirty="0">
                <a:latin typeface="Times New Roman" pitchFamily="18" charset="0"/>
                <a:cs typeface="Times New Roman" pitchFamily="18" charset="0"/>
              </a:rPr>
              <a:t>that can induce very high voltages in equipment and along electrical wiring and cables.  </a:t>
            </a:r>
            <a:r>
              <a:rPr lang="en-US" sz="2800" b="1" dirty="0">
                <a:latin typeface="Times New Roman" pitchFamily="18" charset="0"/>
                <a:cs typeface="Times New Roman" pitchFamily="18" charset="0"/>
              </a:rPr>
              <a:t>E1</a:t>
            </a:r>
            <a:r>
              <a:rPr lang="en-US" sz="2800" dirty="0">
                <a:latin typeface="Times New Roman" pitchFamily="18" charset="0"/>
                <a:cs typeface="Times New Roman" pitchFamily="18" charset="0"/>
              </a:rPr>
              <a:t> is the component that destroys computers and communications equipment and is too fast for ordinary </a:t>
            </a:r>
            <a:r>
              <a:rPr lang="en-US" sz="2800" dirty="0" smtClean="0">
                <a:latin typeface="Times New Roman" pitchFamily="18" charset="0"/>
                <a:cs typeface="Times New Roman" pitchFamily="18" charset="0"/>
              </a:rPr>
              <a:t>surge and lightning </a:t>
            </a:r>
            <a:r>
              <a:rPr lang="en-US" sz="2800" dirty="0">
                <a:latin typeface="Times New Roman" pitchFamily="18" charset="0"/>
                <a:cs typeface="Times New Roman" pitchFamily="18" charset="0"/>
              </a:rPr>
              <a:t>protectors.  </a:t>
            </a:r>
            <a:endParaRPr lang="en-US"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020232244"/>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The E1 Component</a:t>
            </a:r>
            <a:endParaRPr lang="en-US" b="1" dirty="0">
              <a:solidFill>
                <a:srgbClr val="002060"/>
              </a:solidFill>
            </a:endParaRPr>
          </a:p>
        </p:txBody>
      </p:sp>
      <p:sp>
        <p:nvSpPr>
          <p:cNvPr id="5" name="Content Placeholder 4"/>
          <p:cNvSpPr>
            <a:spLocks noGrp="1"/>
          </p:cNvSpPr>
          <p:nvPr>
            <p:ph idx="1"/>
          </p:nvPr>
        </p:nvSpPr>
        <p:spPr>
          <a:ln w="38100">
            <a:solidFill>
              <a:schemeClr val="accent1"/>
            </a:solidFill>
          </a:ln>
        </p:spPr>
        <p:txBody>
          <a:bodyPr>
            <a:noAutofit/>
          </a:bodyPr>
          <a:lstStyle/>
          <a:p>
            <a:r>
              <a:rPr lang="en-US" sz="2800" dirty="0">
                <a:latin typeface="Times New Roman" pitchFamily="18" charset="0"/>
                <a:cs typeface="Times New Roman" pitchFamily="18" charset="0"/>
              </a:rPr>
              <a:t>The </a:t>
            </a:r>
            <a:r>
              <a:rPr lang="en-US" sz="2800" b="1" dirty="0">
                <a:latin typeface="Times New Roman" pitchFamily="18" charset="0"/>
                <a:cs typeface="Times New Roman" pitchFamily="18" charset="0"/>
              </a:rPr>
              <a:t>E1</a:t>
            </a:r>
            <a:r>
              <a:rPr lang="en-US" sz="2800" dirty="0">
                <a:latin typeface="Times New Roman" pitchFamily="18" charset="0"/>
                <a:cs typeface="Times New Roman" pitchFamily="18" charset="0"/>
              </a:rPr>
              <a:t> component of the pulse is the most commonly-discussed component.  </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gamma rays from a nuclear detonation in space can travel great distances.  When these gamma rays hit the upper atmosphere, they knock out electrons </a:t>
            </a:r>
            <a:r>
              <a:rPr lang="en-US" sz="2800" dirty="0" smtClean="0">
                <a:latin typeface="Times New Roman" pitchFamily="18" charset="0"/>
                <a:cs typeface="Times New Roman" pitchFamily="18" charset="0"/>
              </a:rPr>
              <a:t>from atoms </a:t>
            </a:r>
            <a:r>
              <a:rPr lang="en-US" sz="2800" dirty="0">
                <a:latin typeface="Times New Roman" pitchFamily="18" charset="0"/>
                <a:cs typeface="Times New Roman" pitchFamily="18" charset="0"/>
              </a:rPr>
              <a:t>in the upper atmosphere, which travel in a generally downward </a:t>
            </a:r>
            <a:r>
              <a:rPr lang="en-US" sz="2800" dirty="0" smtClean="0">
                <a:latin typeface="Times New Roman" pitchFamily="18" charset="0"/>
                <a:cs typeface="Times New Roman" pitchFamily="18" charset="0"/>
              </a:rPr>
              <a:t>direction. </a:t>
            </a:r>
          </a:p>
          <a:p>
            <a:r>
              <a:rPr lang="en-US" sz="2800" dirty="0" smtClean="0">
                <a:latin typeface="Times New Roman" pitchFamily="18" charset="0"/>
                <a:cs typeface="Times New Roman" pitchFamily="18" charset="0"/>
              </a:rPr>
              <a:t>This </a:t>
            </a:r>
            <a:r>
              <a:rPr lang="en-US" sz="2800" dirty="0">
                <a:latin typeface="Times New Roman" pitchFamily="18" charset="0"/>
                <a:cs typeface="Times New Roman" pitchFamily="18" charset="0"/>
              </a:rPr>
              <a:t>forms what is essentially an extremely large coherent vertical burst of electrical current in the upper atmosphere over the entire affected area.  </a:t>
            </a:r>
            <a:r>
              <a:rPr lang="en-US" sz="2800" dirty="0" smtClean="0">
                <a:latin typeface="Times New Roman" pitchFamily="18" charset="0"/>
                <a:cs typeface="Times New Roman" pitchFamily="18" charset="0"/>
              </a:rPr>
              <a:t> </a:t>
            </a:r>
          </a:p>
        </p:txBody>
      </p:sp>
    </p:spTree>
    <p:extLst>
      <p:ext uri="{BB962C8B-B14F-4D97-AF65-F5344CB8AC3E}">
        <p14:creationId xmlns:p14="http://schemas.microsoft.com/office/powerpoint/2010/main" val="2292856807"/>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a:solidFill>
                  <a:srgbClr val="002060"/>
                </a:solidFill>
              </a:rPr>
              <a:t>The E1 </a:t>
            </a:r>
            <a:r>
              <a:rPr lang="en-US" b="1" dirty="0" smtClean="0">
                <a:solidFill>
                  <a:srgbClr val="002060"/>
                </a:solidFill>
              </a:rPr>
              <a:t>Component </a:t>
            </a:r>
            <a:r>
              <a:rPr lang="en-US" sz="1600" b="1" dirty="0" smtClean="0">
                <a:solidFill>
                  <a:srgbClr val="002060"/>
                </a:solidFill>
              </a:rPr>
              <a:t>(continued)</a:t>
            </a:r>
            <a:endParaRPr lang="en-US" b="1" dirty="0">
              <a:solidFill>
                <a:srgbClr val="002060"/>
              </a:solidFill>
            </a:endParaRPr>
          </a:p>
        </p:txBody>
      </p:sp>
      <p:sp>
        <p:nvSpPr>
          <p:cNvPr id="5" name="Content Placeholder 4"/>
          <p:cNvSpPr>
            <a:spLocks noGrp="1"/>
          </p:cNvSpPr>
          <p:nvPr>
            <p:ph idx="1"/>
          </p:nvPr>
        </p:nvSpPr>
        <p:spPr>
          <a:ln w="38100">
            <a:solidFill>
              <a:schemeClr val="accent1"/>
            </a:solidFill>
          </a:ln>
        </p:spPr>
        <p:txBody>
          <a:bodyPr>
            <a:noAutofit/>
          </a:bodyPr>
          <a:lstStyle/>
          <a:p>
            <a:pPr marL="0" indent="0">
              <a:buNone/>
            </a:pP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09800"/>
            <a:ext cx="794818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4750927"/>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a:bodyPr>
          <a:lstStyle/>
          <a:p>
            <a:r>
              <a:rPr lang="en-US" b="1" dirty="0">
                <a:solidFill>
                  <a:srgbClr val="002060"/>
                </a:solidFill>
              </a:rPr>
              <a:t>The E1 Component </a:t>
            </a:r>
            <a:r>
              <a:rPr lang="en-US" sz="1600" b="1" dirty="0">
                <a:solidFill>
                  <a:srgbClr val="002060"/>
                </a:solidFill>
              </a:rPr>
              <a:t>(</a:t>
            </a:r>
            <a:r>
              <a:rPr lang="en-US" sz="1600" b="1" dirty="0" smtClean="0">
                <a:solidFill>
                  <a:srgbClr val="002060"/>
                </a:solidFill>
              </a:rPr>
              <a:t>continued)</a:t>
            </a:r>
            <a:endParaRPr lang="en-US" b="1" dirty="0">
              <a:solidFill>
                <a:srgbClr val="002060"/>
              </a:solidFill>
            </a:endParaRPr>
          </a:p>
        </p:txBody>
      </p:sp>
      <p:sp>
        <p:nvSpPr>
          <p:cNvPr id="5" name="Content Placeholder 4"/>
          <p:cNvSpPr>
            <a:spLocks noGrp="1"/>
          </p:cNvSpPr>
          <p:nvPr>
            <p:ph idx="1"/>
          </p:nvPr>
        </p:nvSpPr>
        <p:spPr>
          <a:ln w="38100">
            <a:solidFill>
              <a:schemeClr val="accent1"/>
            </a:solidFill>
          </a:ln>
        </p:spPr>
        <p:txBody>
          <a:bodyPr>
            <a:noAutofit/>
          </a:bodyPr>
          <a:lstStyle/>
          <a:p>
            <a:r>
              <a:rPr lang="en-US" sz="2800" dirty="0">
                <a:latin typeface="Times New Roman" pitchFamily="18" charset="0"/>
                <a:cs typeface="Times New Roman" pitchFamily="18" charset="0"/>
              </a:rPr>
              <a:t>This current interacts with the Earth's magnetic field to produce a strong electromagnetic pulse, which originates a few miles overhead, even though the nuclear detonation point may be a thousand miles away or more.  Since the E1 pulse is generated locally, even though the original gamma ray energy source may be in space at a great distance away, the pulse can cover extremely large areas, and with an extremely large EMP field over the entire affected area.</a:t>
            </a:r>
          </a:p>
        </p:txBody>
      </p:sp>
    </p:spTree>
    <p:extLst>
      <p:ext uri="{BB962C8B-B14F-4D97-AF65-F5344CB8AC3E}">
        <p14:creationId xmlns:p14="http://schemas.microsoft.com/office/powerpoint/2010/main" val="936352303"/>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a:solidFill>
                  <a:srgbClr val="002060"/>
                </a:solidFill>
              </a:rPr>
              <a:t>The </a:t>
            </a:r>
            <a:r>
              <a:rPr lang="en-US" b="1" dirty="0" smtClean="0">
                <a:solidFill>
                  <a:srgbClr val="002060"/>
                </a:solidFill>
              </a:rPr>
              <a:t>E2 </a:t>
            </a:r>
            <a:r>
              <a:rPr lang="en-US" b="1" dirty="0">
                <a:solidFill>
                  <a:srgbClr val="002060"/>
                </a:solidFill>
              </a:rPr>
              <a:t>Component </a:t>
            </a:r>
            <a:r>
              <a:rPr lang="en-US" sz="1600" b="1" dirty="0" smtClean="0">
                <a:solidFill>
                  <a:srgbClr val="002060"/>
                </a:solidFill>
              </a:rPr>
              <a:t> </a:t>
            </a:r>
            <a:endParaRPr lang="en-US" b="1" dirty="0">
              <a:solidFill>
                <a:srgbClr val="002060"/>
              </a:solidFill>
            </a:endParaRPr>
          </a:p>
        </p:txBody>
      </p:sp>
      <p:sp>
        <p:nvSpPr>
          <p:cNvPr id="5" name="Content Placeholder 4"/>
          <p:cNvSpPr>
            <a:spLocks noGrp="1"/>
          </p:cNvSpPr>
          <p:nvPr>
            <p:ph idx="1"/>
          </p:nvPr>
        </p:nvSpPr>
        <p:spPr>
          <a:ln w="38100">
            <a:solidFill>
              <a:schemeClr val="accent1"/>
            </a:solidFill>
          </a:ln>
        </p:spPr>
        <p:txBody>
          <a:bodyPr>
            <a:normAutofit/>
          </a:bodyPr>
          <a:lstStyle/>
          <a:p>
            <a:r>
              <a:rPr lang="en-US" sz="2800" dirty="0" smtClean="0">
                <a:latin typeface="Times New Roman" pitchFamily="18" charset="0"/>
                <a:cs typeface="Times New Roman" pitchFamily="18" charset="0"/>
              </a:rPr>
              <a:t>The</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E2</a:t>
            </a:r>
            <a:r>
              <a:rPr lang="en-US" sz="2800" dirty="0">
                <a:latin typeface="Times New Roman" pitchFamily="18" charset="0"/>
                <a:cs typeface="Times New Roman" pitchFamily="18" charset="0"/>
              </a:rPr>
              <a:t>component of the pulse is the easiest to protect against, and has similarities in strength and timing to the electrical pulses produced by lightning.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457575"/>
            <a:ext cx="3814763"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429000"/>
            <a:ext cx="34290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4486177"/>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a:solidFill>
                  <a:srgbClr val="002060"/>
                </a:solidFill>
              </a:rPr>
              <a:t>The </a:t>
            </a:r>
            <a:r>
              <a:rPr lang="en-US" b="1" dirty="0" smtClean="0">
                <a:solidFill>
                  <a:srgbClr val="002060"/>
                </a:solidFill>
              </a:rPr>
              <a:t>E3 </a:t>
            </a:r>
            <a:r>
              <a:rPr lang="en-US" b="1" dirty="0">
                <a:solidFill>
                  <a:srgbClr val="002060"/>
                </a:solidFill>
              </a:rPr>
              <a:t>Component </a:t>
            </a:r>
            <a:r>
              <a:rPr lang="en-US" sz="1600" b="1" dirty="0" smtClean="0">
                <a:solidFill>
                  <a:srgbClr val="002060"/>
                </a:solidFill>
              </a:rPr>
              <a:t> </a:t>
            </a:r>
            <a:endParaRPr lang="en-US" b="1" dirty="0">
              <a:solidFill>
                <a:srgbClr val="002060"/>
              </a:solidFill>
            </a:endParaRPr>
          </a:p>
        </p:txBody>
      </p:sp>
      <p:sp>
        <p:nvSpPr>
          <p:cNvPr id="5" name="Content Placeholder 4"/>
          <p:cNvSpPr>
            <a:spLocks noGrp="1"/>
          </p:cNvSpPr>
          <p:nvPr>
            <p:ph idx="1"/>
          </p:nvPr>
        </p:nvSpPr>
        <p:spPr>
          <a:ln w="38100">
            <a:solidFill>
              <a:schemeClr val="accent1"/>
            </a:solidFill>
          </a:ln>
        </p:spPr>
        <p:txBody>
          <a:bodyPr>
            <a:normAutofit/>
          </a:bodyPr>
          <a:lstStyle/>
          <a:p>
            <a:r>
              <a:rPr lang="en-US" sz="2800" b="1" dirty="0" smtClean="0">
                <a:latin typeface="Times New Roman" pitchFamily="18" charset="0"/>
                <a:cs typeface="Times New Roman" pitchFamily="18" charset="0"/>
              </a:rPr>
              <a:t>The </a:t>
            </a:r>
            <a:r>
              <a:rPr lang="en-US" sz="2800" b="1" dirty="0">
                <a:latin typeface="Times New Roman" pitchFamily="18" charset="0"/>
                <a:cs typeface="Times New Roman" pitchFamily="18" charset="0"/>
              </a:rPr>
              <a:t>E3 pulse is </a:t>
            </a:r>
            <a:r>
              <a:rPr lang="en-US" sz="2800" b="1" i="1" dirty="0">
                <a:latin typeface="Times New Roman" pitchFamily="18" charset="0"/>
                <a:cs typeface="Times New Roman" pitchFamily="18" charset="0"/>
              </a:rPr>
              <a:t>very</a:t>
            </a:r>
            <a:r>
              <a:rPr lang="en-US" sz="2800" b="1" dirty="0">
                <a:latin typeface="Times New Roman" pitchFamily="18" charset="0"/>
                <a:cs typeface="Times New Roman" pitchFamily="18" charset="0"/>
              </a:rPr>
              <a:t> different from the E1 and E2 pulses from an EMP.</a:t>
            </a:r>
            <a:r>
              <a:rPr lang="en-US" sz="2800" dirty="0">
                <a:latin typeface="Times New Roman" pitchFamily="18" charset="0"/>
                <a:cs typeface="Times New Roman" pitchFamily="18" charset="0"/>
              </a:rPr>
              <a:t>  The </a:t>
            </a:r>
            <a:r>
              <a:rPr lang="en-US" sz="2800" b="1" dirty="0">
                <a:latin typeface="Times New Roman" pitchFamily="18" charset="0"/>
                <a:cs typeface="Times New Roman" pitchFamily="18" charset="0"/>
              </a:rPr>
              <a:t>E3</a:t>
            </a:r>
            <a:r>
              <a:rPr lang="en-US" sz="2800" dirty="0">
                <a:latin typeface="Times New Roman" pitchFamily="18" charset="0"/>
                <a:cs typeface="Times New Roman" pitchFamily="18" charset="0"/>
              </a:rPr>
              <a:t> component of the pulse is a very slow </a:t>
            </a:r>
            <a:r>
              <a:rPr lang="en-US" sz="2800" dirty="0" smtClean="0">
                <a:latin typeface="Times New Roman" pitchFamily="18" charset="0"/>
                <a:cs typeface="Times New Roman" pitchFamily="18" charset="0"/>
              </a:rPr>
              <a:t>pulse, </a:t>
            </a:r>
            <a:r>
              <a:rPr lang="en-US" sz="2800" u="sng" dirty="0">
                <a:latin typeface="Times New Roman" pitchFamily="18" charset="0"/>
                <a:cs typeface="Times New Roman" pitchFamily="18" charset="0"/>
              </a:rPr>
              <a:t>lasting tens to hundreds of seconds</a:t>
            </a:r>
            <a:r>
              <a:rPr lang="en-US" sz="2800" dirty="0">
                <a:latin typeface="Times New Roman" pitchFamily="18" charset="0"/>
                <a:cs typeface="Times New Roman" pitchFamily="18" charset="0"/>
              </a:rPr>
              <a:t>, that is caused by the nuclear detonation heaving the Earth's magnetic field out of the way, followed by the restoration of the magnetic field to its </a:t>
            </a:r>
            <a:r>
              <a:rPr lang="en-US" sz="2800" dirty="0" smtClean="0">
                <a:latin typeface="Times New Roman" pitchFamily="18" charset="0"/>
                <a:cs typeface="Times New Roman" pitchFamily="18" charset="0"/>
              </a:rPr>
              <a:t>natural place</a:t>
            </a:r>
            <a:r>
              <a:rPr lang="en-US" sz="2800" dirty="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a:p>
            <a:r>
              <a:rPr lang="en-US" sz="2800" b="1" u="sng" dirty="0" smtClean="0">
                <a:solidFill>
                  <a:schemeClr val="accent6">
                    <a:lumMod val="75000"/>
                  </a:schemeClr>
                </a:solidFill>
                <a:latin typeface="Times New Roman" pitchFamily="18" charset="0"/>
                <a:cs typeface="Times New Roman" pitchFamily="18" charset="0"/>
              </a:rPr>
              <a:t>The</a:t>
            </a:r>
            <a:r>
              <a:rPr lang="en-US" sz="2800" b="1" u="sng" dirty="0">
                <a:solidFill>
                  <a:schemeClr val="accent6">
                    <a:lumMod val="75000"/>
                  </a:schemeClr>
                </a:solidFill>
                <a:latin typeface="Times New Roman" pitchFamily="18" charset="0"/>
                <a:cs typeface="Times New Roman" pitchFamily="18" charset="0"/>
              </a:rPr>
              <a:t> E3 component has similarities to a geomagnetic storm caused by a very severe solar flare.</a:t>
            </a:r>
          </a:p>
        </p:txBody>
      </p:sp>
    </p:spTree>
    <p:extLst>
      <p:ext uri="{BB962C8B-B14F-4D97-AF65-F5344CB8AC3E}">
        <p14:creationId xmlns:p14="http://schemas.microsoft.com/office/powerpoint/2010/main" val="3617348971"/>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600200"/>
          </a:xfrm>
          <a:ln w="38100">
            <a:solidFill>
              <a:srgbClr val="FF0000"/>
            </a:solidFill>
          </a:ln>
        </p:spPr>
        <p:txBody>
          <a:bodyPr>
            <a:noAutofit/>
          </a:bodyPr>
          <a:lstStyle/>
          <a:p>
            <a:r>
              <a:rPr lang="en-US" sz="4000" b="1" dirty="0">
                <a:solidFill>
                  <a:srgbClr val="002060"/>
                </a:solidFill>
                <a:latin typeface="Cooper Black" pitchFamily="18" charset="0"/>
              </a:rPr>
              <a:t>What If </a:t>
            </a:r>
            <a:r>
              <a:rPr lang="en-US" sz="4000" b="1" dirty="0" smtClean="0">
                <a:solidFill>
                  <a:srgbClr val="002060"/>
                </a:solidFill>
                <a:latin typeface="Cooper Black" pitchFamily="18" charset="0"/>
              </a:rPr>
              <a:t>a S0lar or Nuclear EMP happens?    </a:t>
            </a:r>
            <a:br>
              <a:rPr lang="en-US" sz="4000" b="1" dirty="0" smtClean="0">
                <a:solidFill>
                  <a:srgbClr val="002060"/>
                </a:solidFill>
                <a:latin typeface="Cooper Black" pitchFamily="18" charset="0"/>
              </a:rPr>
            </a:br>
            <a:r>
              <a:rPr lang="en-US" sz="3200" b="1" dirty="0" smtClean="0">
                <a:solidFill>
                  <a:srgbClr val="FF0000"/>
                </a:solidFill>
                <a:latin typeface="Cooper Black" pitchFamily="18" charset="0"/>
              </a:rPr>
              <a:t>Is it the end of our Electronic World?</a:t>
            </a:r>
            <a:endParaRPr lang="en-US" sz="3200" b="1" dirty="0">
              <a:solidFill>
                <a:srgbClr val="FF0000"/>
              </a:solidFill>
              <a:latin typeface="Cooper Black" pitchFamily="18" charset="0"/>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613379"/>
            <a:ext cx="2514600" cy="3080385"/>
          </a:xfrm>
          <a:prstGeom prst="rect">
            <a:avLst/>
          </a:prstGeom>
          <a:noFill/>
          <a:ln w="3810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9" y="2038348"/>
            <a:ext cx="3033014" cy="2457451"/>
          </a:xfrm>
          <a:prstGeom prst="rect">
            <a:avLst/>
          </a:prstGeom>
          <a:noFill/>
          <a:ln w="3810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814" y="4355237"/>
            <a:ext cx="3429000" cy="23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814" y="1981200"/>
            <a:ext cx="34290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b="1" dirty="0">
                <a:latin typeface="Times New Roman" pitchFamily="18" charset="0"/>
                <a:cs typeface="Times New Roman" pitchFamily="18" charset="0"/>
              </a:rPr>
              <a:t>Revisions 25 July 2015</a:t>
            </a:r>
            <a:endParaRPr lang="en-US" dirty="0"/>
          </a:p>
        </p:txBody>
      </p:sp>
    </p:spTree>
    <p:extLst>
      <p:ext uri="{BB962C8B-B14F-4D97-AF65-F5344CB8AC3E}">
        <p14:creationId xmlns:p14="http://schemas.microsoft.com/office/powerpoint/2010/main" val="32980696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What does a solar flare look like?</a:t>
            </a:r>
            <a:endParaRPr lang="en-US" b="1" dirty="0">
              <a:solidFill>
                <a:srgbClr val="00206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676400"/>
            <a:ext cx="3662916" cy="3577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667000"/>
            <a:ext cx="2209847" cy="220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841" y="4876847"/>
            <a:ext cx="8263491" cy="1384995"/>
          </a:xfrm>
          <a:prstGeom prst="rect">
            <a:avLst/>
          </a:prstGeom>
          <a:noFill/>
        </p:spPr>
        <p:txBody>
          <a:bodyPr wrap="square" rtlCol="0">
            <a:spAutoFit/>
          </a:bodyPr>
          <a:lstStyle/>
          <a:p>
            <a:pPr marL="342900" indent="-342900">
              <a:buFont typeface="Arial" pitchFamily="34" charset="0"/>
              <a:buChar char="•"/>
            </a:pPr>
            <a:r>
              <a:rPr lang="en-US" sz="2800" dirty="0" smtClean="0">
                <a:latin typeface="Times New Roman" pitchFamily="18" charset="0"/>
                <a:cs typeface="Times New Roman" pitchFamily="18" charset="0"/>
              </a:rPr>
              <a:t>Increasing solar storms </a:t>
            </a: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r>
              <a:rPr lang="en-US" sz="2800" dirty="0" smtClean="0">
                <a:latin typeface="Times New Roman" pitchFamily="18" charset="0"/>
                <a:cs typeface="Times New Roman" pitchFamily="18" charset="0"/>
              </a:rPr>
              <a:t>and other activity on the suns surface put the world’s power grids and everything electronic at risk.</a:t>
            </a:r>
            <a:endParaRPr lang="en-US" sz="2800" dirty="0">
              <a:latin typeface="Times New Roman" pitchFamily="18" charset="0"/>
              <a:cs typeface="Times New Roman" pitchFamily="18" charset="0"/>
            </a:endParaRPr>
          </a:p>
        </p:txBody>
      </p:sp>
      <p:sp>
        <p:nvSpPr>
          <p:cNvPr id="5" name="Content Placeholder 4"/>
          <p:cNvSpPr>
            <a:spLocks noGrp="1"/>
          </p:cNvSpPr>
          <p:nvPr>
            <p:ph idx="1"/>
          </p:nvPr>
        </p:nvSpPr>
        <p:spPr>
          <a:xfrm>
            <a:off x="571476" y="1752600"/>
            <a:ext cx="3810000" cy="1175568"/>
          </a:xfrm>
        </p:spPr>
        <p:txBody>
          <a:bodyPr>
            <a:normAutofit/>
          </a:bodyPr>
          <a:lstStyle/>
          <a:p>
            <a:r>
              <a:rPr lang="en-US" sz="2800" dirty="0" smtClean="0">
                <a:latin typeface="Times New Roman" pitchFamily="18" charset="0"/>
                <a:cs typeface="Times New Roman" pitchFamily="18" charset="0"/>
              </a:rPr>
              <a:t>Solar Flares can and do happen.</a:t>
            </a:r>
            <a:endParaRPr lang="en-US" sz="2800" dirty="0">
              <a:latin typeface="Times New Roman" pitchFamily="18" charset="0"/>
              <a:cs typeface="Times New Roman" pitchFamily="18" charset="0"/>
            </a:endParaRPr>
          </a:p>
        </p:txBody>
      </p:sp>
      <p:sp>
        <p:nvSpPr>
          <p:cNvPr id="4" name="Rectangle 3"/>
          <p:cNvSpPr/>
          <p:nvPr/>
        </p:nvSpPr>
        <p:spPr>
          <a:xfrm>
            <a:off x="457200" y="1600200"/>
            <a:ext cx="8229600" cy="49530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960267"/>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A Recent Coronal Mass Ejection</a:t>
            </a:r>
            <a:endParaRPr lang="en-US" b="1" dirty="0">
              <a:solidFill>
                <a:srgbClr val="002060"/>
              </a:solidFill>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00600" y="1657954"/>
            <a:ext cx="364947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1600200"/>
            <a:ext cx="3962400" cy="4832092"/>
          </a:xfrm>
          <a:prstGeom prst="rect">
            <a:avLst/>
          </a:prstGeom>
          <a:noFill/>
          <a:ln w="38100">
            <a:solidFill>
              <a:schemeClr val="accent1"/>
            </a:solidFill>
          </a:ln>
        </p:spPr>
        <p:txBody>
          <a:bodyPr wrap="square" rtlCol="0">
            <a:spAutoFit/>
          </a:bodyPr>
          <a:lstStyle/>
          <a:p>
            <a:pPr marL="285750" indent="-285750">
              <a:buFont typeface="Arial" pitchFamily="34" charset="0"/>
              <a:buChar char="•"/>
            </a:pPr>
            <a:r>
              <a:rPr lang="en-US" sz="2800" dirty="0" smtClean="0"/>
              <a:t>There is a good article and photos in the June 2012 National Geographic Magazine. </a:t>
            </a:r>
          </a:p>
          <a:p>
            <a:pPr marL="285750" indent="-285750">
              <a:buFont typeface="Arial" pitchFamily="34" charset="0"/>
              <a:buChar char="•"/>
            </a:pPr>
            <a:r>
              <a:rPr lang="en-US" sz="2800" dirty="0" smtClean="0"/>
              <a:t>It describes </a:t>
            </a:r>
            <a:r>
              <a:rPr lang="en-US" sz="2800" dirty="0"/>
              <a:t>s</a:t>
            </a:r>
            <a:r>
              <a:rPr lang="en-US" sz="2800" dirty="0" smtClean="0"/>
              <a:t>ome of the past major solar MCE events</a:t>
            </a:r>
          </a:p>
          <a:p>
            <a:pPr marL="285750" indent="-285750">
              <a:buFont typeface="Arial" pitchFamily="34" charset="0"/>
              <a:buChar char="•"/>
            </a:pPr>
            <a:r>
              <a:rPr lang="en-US" sz="2800" dirty="0" smtClean="0"/>
              <a:t>There have been major solar storms reported recently.</a:t>
            </a:r>
          </a:p>
          <a:p>
            <a:endParaRPr lang="en-US" sz="2800" dirty="0"/>
          </a:p>
        </p:txBody>
      </p:sp>
    </p:spTree>
    <p:extLst>
      <p:ext uri="{BB962C8B-B14F-4D97-AF65-F5344CB8AC3E}">
        <p14:creationId xmlns:p14="http://schemas.microsoft.com/office/powerpoint/2010/main" val="3773578655"/>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Solar Storms Happened in the Past</a:t>
            </a:r>
            <a:endParaRPr lang="en-US" b="1" dirty="0">
              <a:solidFill>
                <a:srgbClr val="002060"/>
              </a:solidFill>
            </a:endParaRPr>
          </a:p>
        </p:txBody>
      </p:sp>
      <p:sp>
        <p:nvSpPr>
          <p:cNvPr id="5" name="Content Placeholder 4"/>
          <p:cNvSpPr>
            <a:spLocks noGrp="1"/>
          </p:cNvSpPr>
          <p:nvPr>
            <p:ph idx="1"/>
          </p:nvPr>
        </p:nvSpPr>
        <p:spPr>
          <a:ln w="38100">
            <a:solidFill>
              <a:schemeClr val="accent1"/>
            </a:solidFill>
          </a:ln>
        </p:spPr>
        <p:txBody>
          <a:bodyPr/>
          <a:lstStyle/>
          <a:p>
            <a:r>
              <a:rPr lang="en-US" sz="2800" dirty="0">
                <a:latin typeface="Times New Roman" pitchFamily="18" charset="0"/>
                <a:cs typeface="Times New Roman" pitchFamily="18" charset="0"/>
              </a:rPr>
              <a:t>On September 1</a:t>
            </a:r>
            <a:r>
              <a:rPr lang="en-US" sz="2800" baseline="30000" dirty="0">
                <a:latin typeface="Times New Roman" pitchFamily="18" charset="0"/>
                <a:cs typeface="Times New Roman" pitchFamily="18" charset="0"/>
              </a:rPr>
              <a:t>st</a:t>
            </a:r>
            <a:r>
              <a:rPr lang="en-US" sz="2800" dirty="0">
                <a:latin typeface="Times New Roman" pitchFamily="18" charset="0"/>
                <a:cs typeface="Times New Roman" pitchFamily="18" charset="0"/>
              </a:rPr>
              <a:t> and 2</a:t>
            </a:r>
            <a:r>
              <a:rPr lang="en-US" sz="2800" baseline="30000" dirty="0">
                <a:latin typeface="Times New Roman" pitchFamily="18" charset="0"/>
                <a:cs typeface="Times New Roman" pitchFamily="18" charset="0"/>
              </a:rPr>
              <a:t>nd</a:t>
            </a:r>
            <a:r>
              <a:rPr lang="en-US" sz="2800" dirty="0">
                <a:latin typeface="Times New Roman" pitchFamily="18" charset="0"/>
                <a:cs typeface="Times New Roman" pitchFamily="18" charset="0"/>
              </a:rPr>
              <a:t>, 1859, </a:t>
            </a:r>
            <a:r>
              <a:rPr lang="en-US" sz="2800" dirty="0" smtClean="0">
                <a:latin typeface="Times New Roman" pitchFamily="18" charset="0"/>
                <a:cs typeface="Times New Roman" pitchFamily="18" charset="0"/>
              </a:rPr>
              <a:t>“Earth’s </a:t>
            </a:r>
            <a:r>
              <a:rPr lang="en-US" sz="2800" dirty="0">
                <a:latin typeface="Times New Roman" pitchFamily="18" charset="0"/>
                <a:cs typeface="Times New Roman" pitchFamily="18" charset="0"/>
              </a:rPr>
              <a:t>inhabitants experienced the greatest solar storm in recorded </a:t>
            </a:r>
            <a:r>
              <a:rPr lang="en-US" sz="2800" dirty="0" smtClean="0">
                <a:latin typeface="Times New Roman" pitchFamily="18" charset="0"/>
                <a:cs typeface="Times New Roman" pitchFamily="18" charset="0"/>
              </a:rPr>
              <a:t>history” known as the “Carrington Event”. </a:t>
            </a:r>
          </a:p>
          <a:p>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electrical grid was in it’s infancy, consisting mainly of a few telegraph wires in larger cities. </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This Solar Storm </a:t>
            </a:r>
            <a:r>
              <a:rPr lang="en-US" sz="2800" dirty="0">
                <a:latin typeface="Times New Roman" pitchFamily="18" charset="0"/>
                <a:cs typeface="Times New Roman" pitchFamily="18" charset="0"/>
              </a:rPr>
              <a:t>short circuited the wires </a:t>
            </a:r>
            <a:r>
              <a:rPr lang="en-US" sz="2800" dirty="0" smtClean="0">
                <a:latin typeface="Times New Roman" pitchFamily="18" charset="0"/>
                <a:cs typeface="Times New Roman" pitchFamily="18" charset="0"/>
              </a:rPr>
              <a:t>in the telegraph system and </a:t>
            </a:r>
            <a:r>
              <a:rPr lang="en-US" sz="2800" dirty="0">
                <a:latin typeface="Times New Roman" pitchFamily="18" charset="0"/>
                <a:cs typeface="Times New Roman" pitchFamily="18" charset="0"/>
              </a:rPr>
              <a:t>caused </a:t>
            </a:r>
            <a:r>
              <a:rPr lang="en-US" sz="2800" dirty="0" smtClean="0">
                <a:latin typeface="Times New Roman" pitchFamily="18" charset="0"/>
                <a:cs typeface="Times New Roman" pitchFamily="18" charset="0"/>
              </a:rPr>
              <a:t>fires</a:t>
            </a:r>
            <a:r>
              <a:rPr lang="en-US" sz="2800" dirty="0">
                <a:latin typeface="Times New Roman" pitchFamily="18" charset="0"/>
                <a:cs typeface="Times New Roman" pitchFamily="18" charset="0"/>
              </a:rPr>
              <a:t>.</a:t>
            </a:r>
          </a:p>
          <a:p>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5334000"/>
            <a:ext cx="2057400" cy="113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554445"/>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Solar Storms are Happening Today</a:t>
            </a:r>
            <a:endParaRPr lang="en-US" b="1" dirty="0">
              <a:solidFill>
                <a:srgbClr val="002060"/>
              </a:solidFill>
            </a:endParaRPr>
          </a:p>
        </p:txBody>
      </p:sp>
      <p:sp>
        <p:nvSpPr>
          <p:cNvPr id="5" name="Content Placeholder 4"/>
          <p:cNvSpPr>
            <a:spLocks noGrp="1"/>
          </p:cNvSpPr>
          <p:nvPr>
            <p:ph idx="1"/>
          </p:nvPr>
        </p:nvSpPr>
        <p:spPr>
          <a:ln w="38100">
            <a:solidFill>
              <a:schemeClr val="accent1"/>
            </a:solidFill>
          </a:ln>
        </p:spPr>
        <p:txBody>
          <a:bodyPr>
            <a:normAutofit/>
          </a:bodyPr>
          <a:lstStyle/>
          <a:p>
            <a:r>
              <a:rPr lang="en-US" dirty="0">
                <a:latin typeface="Times New Roman" pitchFamily="18" charset="0"/>
                <a:cs typeface="Times New Roman" pitchFamily="18" charset="0"/>
              </a:rPr>
              <a:t>In 1989 and 1994, </a:t>
            </a:r>
            <a:r>
              <a:rPr lang="en-US" dirty="0" smtClean="0">
                <a:latin typeface="Times New Roman" pitchFamily="18" charset="0"/>
                <a:cs typeface="Times New Roman" pitchFamily="18" charset="0"/>
              </a:rPr>
              <a:t> solar </a:t>
            </a:r>
            <a:r>
              <a:rPr lang="en-US" dirty="0">
                <a:latin typeface="Times New Roman" pitchFamily="18" charset="0"/>
                <a:cs typeface="Times New Roman" pitchFamily="18" charset="0"/>
              </a:rPr>
              <a:t>storms knocked out communication satellites, shut down power plants and disrupted the electrical grid</a:t>
            </a:r>
            <a:r>
              <a:rPr lang="en-US"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These were </a:t>
            </a:r>
            <a:r>
              <a:rPr lang="en-US" i="1" dirty="0">
                <a:latin typeface="Times New Roman" pitchFamily="18" charset="0"/>
                <a:cs typeface="Times New Roman" pitchFamily="18" charset="0"/>
              </a:rPr>
              <a:t>minor</a:t>
            </a:r>
            <a:r>
              <a:rPr lang="en-US" dirty="0">
                <a:latin typeface="Times New Roman" pitchFamily="18" charset="0"/>
                <a:cs typeface="Times New Roman" pitchFamily="18" charset="0"/>
              </a:rPr>
              <a:t> solar flares. Imagine if a solar storm the size of </a:t>
            </a:r>
            <a:r>
              <a:rPr lang="en-US" dirty="0" smtClean="0">
                <a:latin typeface="Times New Roman" pitchFamily="18" charset="0"/>
                <a:cs typeface="Times New Roman" pitchFamily="18" charset="0"/>
              </a:rPr>
              <a:t>1859 Carrington Event </a:t>
            </a:r>
            <a:r>
              <a:rPr lang="en-US" dirty="0">
                <a:latin typeface="Times New Roman" pitchFamily="18" charset="0"/>
                <a:cs typeface="Times New Roman" pitchFamily="18" charset="0"/>
              </a:rPr>
              <a:t>struck our modern society? </a:t>
            </a:r>
            <a:r>
              <a:rPr lang="en-US" dirty="0" smtClean="0">
                <a:latin typeface="Times New Roman" pitchFamily="18" charset="0"/>
                <a:cs typeface="Times New Roman" pitchFamily="18" charset="0"/>
              </a:rPr>
              <a:t> </a:t>
            </a:r>
          </a:p>
          <a:p>
            <a:pPr marL="0" indent="0">
              <a:buNone/>
            </a:pPr>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7867" y="4419600"/>
            <a:ext cx="2210333" cy="15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3810350"/>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EMP From Nuclear Blast </a:t>
            </a:r>
            <a:endParaRPr lang="en-US" b="1" dirty="0">
              <a:solidFill>
                <a:srgbClr val="002060"/>
              </a:solidFill>
            </a:endParaRPr>
          </a:p>
        </p:txBody>
      </p:sp>
      <p:sp>
        <p:nvSpPr>
          <p:cNvPr id="5" name="Content Placeholder 4"/>
          <p:cNvSpPr>
            <a:spLocks noGrp="1"/>
          </p:cNvSpPr>
          <p:nvPr>
            <p:ph idx="1"/>
          </p:nvPr>
        </p:nvSpPr>
        <p:spPr>
          <a:ln w="38100">
            <a:solidFill>
              <a:srgbClr val="0070C0"/>
            </a:solidFill>
          </a:ln>
        </p:spPr>
        <p:txBody>
          <a:bodyPr>
            <a:normAutofit fontScale="92500" lnSpcReduction="10000"/>
          </a:bodyPr>
          <a:lstStyle/>
          <a:p>
            <a:r>
              <a:rPr lang="en-US" sz="3000" dirty="0">
                <a:latin typeface="Times New Roman" pitchFamily="18" charset="0"/>
                <a:cs typeface="Times New Roman" pitchFamily="18" charset="0"/>
              </a:rPr>
              <a:t>According to the Washington </a:t>
            </a:r>
            <a:r>
              <a:rPr lang="en-US" sz="3000" b="1" i="1" dirty="0" smtClean="0">
                <a:latin typeface="Times New Roman" pitchFamily="18" charset="0"/>
                <a:cs typeface="Times New Roman" pitchFamily="18" charset="0"/>
              </a:rPr>
              <a:t>(DC) </a:t>
            </a:r>
            <a:r>
              <a:rPr lang="en-US" sz="3000" dirty="0" smtClean="0">
                <a:latin typeface="Times New Roman" pitchFamily="18" charset="0"/>
                <a:cs typeface="Times New Roman" pitchFamily="18" charset="0"/>
              </a:rPr>
              <a:t>Department </a:t>
            </a:r>
            <a:r>
              <a:rPr lang="en-US" sz="3000" dirty="0">
                <a:latin typeface="Times New Roman" pitchFamily="18" charset="0"/>
                <a:cs typeface="Times New Roman" pitchFamily="18" charset="0"/>
              </a:rPr>
              <a:t>of Health, Office of Radiation Protection, </a:t>
            </a:r>
            <a:r>
              <a:rPr lang="en-US" sz="3000" dirty="0">
                <a:solidFill>
                  <a:schemeClr val="accent6">
                    <a:lumMod val="75000"/>
                  </a:schemeClr>
                </a:solidFill>
                <a:latin typeface="Times New Roman" pitchFamily="18" charset="0"/>
                <a:cs typeface="Times New Roman" pitchFamily="18" charset="0"/>
              </a:rPr>
              <a:t>“</a:t>
            </a:r>
            <a:r>
              <a:rPr lang="en-US" sz="3000" b="1" dirty="0">
                <a:solidFill>
                  <a:schemeClr val="accent6">
                    <a:lumMod val="75000"/>
                  </a:schemeClr>
                </a:solidFill>
                <a:latin typeface="Times New Roman" pitchFamily="18" charset="0"/>
                <a:cs typeface="Times New Roman" pitchFamily="18" charset="0"/>
              </a:rPr>
              <a:t>A 1.4 Megaton </a:t>
            </a:r>
            <a:r>
              <a:rPr lang="en-US" sz="3000" b="1" dirty="0" smtClean="0">
                <a:solidFill>
                  <a:schemeClr val="accent6">
                    <a:lumMod val="75000"/>
                  </a:schemeClr>
                </a:solidFill>
                <a:latin typeface="Times New Roman" pitchFamily="18" charset="0"/>
                <a:cs typeface="Times New Roman" pitchFamily="18" charset="0"/>
              </a:rPr>
              <a:t>nuclear bomb detonated </a:t>
            </a:r>
            <a:r>
              <a:rPr lang="en-US" sz="3000" b="1" dirty="0">
                <a:solidFill>
                  <a:schemeClr val="accent6">
                    <a:lumMod val="75000"/>
                  </a:schemeClr>
                </a:solidFill>
                <a:latin typeface="Times New Roman" pitchFamily="18" charset="0"/>
                <a:cs typeface="Times New Roman" pitchFamily="18" charset="0"/>
              </a:rPr>
              <a:t>about 250 miles above Kansas would destroy most of the electronics that were not protected in the entire Continental United </a:t>
            </a:r>
            <a:r>
              <a:rPr lang="en-US" sz="3000" b="1" dirty="0" smtClean="0">
                <a:solidFill>
                  <a:schemeClr val="accent6">
                    <a:lumMod val="75000"/>
                  </a:schemeClr>
                </a:solidFill>
                <a:latin typeface="Times New Roman" pitchFamily="18" charset="0"/>
                <a:cs typeface="Times New Roman" pitchFamily="18" charset="0"/>
              </a:rPr>
              <a:t>States”.</a:t>
            </a:r>
          </a:p>
          <a:p>
            <a:r>
              <a:rPr lang="en-US" sz="3000" dirty="0">
                <a:latin typeface="Times New Roman" pitchFamily="18" charset="0"/>
                <a:cs typeface="Times New Roman" pitchFamily="18" charset="0"/>
              </a:rPr>
              <a:t>how would the mass population handle a prolonged event with </a:t>
            </a:r>
            <a:r>
              <a:rPr lang="en-US" sz="3000" dirty="0" smtClean="0">
                <a:latin typeface="Times New Roman" pitchFamily="18" charset="0"/>
                <a:cs typeface="Times New Roman" pitchFamily="18" charset="0"/>
              </a:rPr>
              <a:t>no communication and </a:t>
            </a:r>
            <a:r>
              <a:rPr lang="en-US" sz="3000" dirty="0">
                <a:latin typeface="Times New Roman" pitchFamily="18" charset="0"/>
                <a:cs typeface="Times New Roman" pitchFamily="18" charset="0"/>
              </a:rPr>
              <a:t>no electricity? </a:t>
            </a:r>
            <a:endParaRPr lang="en-US" sz="3000" dirty="0" smtClean="0">
              <a:latin typeface="Times New Roman" pitchFamily="18" charset="0"/>
              <a:cs typeface="Times New Roman" pitchFamily="18" charset="0"/>
            </a:endParaRPr>
          </a:p>
          <a:p>
            <a:r>
              <a:rPr lang="en-US" sz="3000" dirty="0" smtClean="0">
                <a:latin typeface="Times New Roman" pitchFamily="18" charset="0"/>
                <a:cs typeface="Times New Roman" pitchFamily="18" charset="0"/>
              </a:rPr>
              <a:t>As </a:t>
            </a:r>
            <a:r>
              <a:rPr lang="en-US" sz="3000" dirty="0">
                <a:latin typeface="Times New Roman" pitchFamily="18" charset="0"/>
                <a:cs typeface="Times New Roman" pitchFamily="18" charset="0"/>
              </a:rPr>
              <a:t>the Commission noted, </a:t>
            </a:r>
            <a:r>
              <a:rPr lang="en-US" sz="3000" dirty="0" smtClean="0">
                <a:solidFill>
                  <a:schemeClr val="accent6">
                    <a:lumMod val="75000"/>
                  </a:schemeClr>
                </a:solidFill>
                <a:latin typeface="Times New Roman" pitchFamily="18" charset="0"/>
                <a:cs typeface="Times New Roman" pitchFamily="18" charset="0"/>
              </a:rPr>
              <a:t>“</a:t>
            </a:r>
            <a:r>
              <a:rPr lang="en-US" sz="3000" b="1" dirty="0" smtClean="0">
                <a:solidFill>
                  <a:schemeClr val="accent6">
                    <a:lumMod val="75000"/>
                  </a:schemeClr>
                </a:solidFill>
                <a:latin typeface="Times New Roman" pitchFamily="18" charset="0"/>
                <a:cs typeface="Times New Roman" pitchFamily="18" charset="0"/>
              </a:rPr>
              <a:t>our </a:t>
            </a:r>
            <a:r>
              <a:rPr lang="en-US" sz="3000" b="1" dirty="0">
                <a:solidFill>
                  <a:schemeClr val="accent6">
                    <a:lumMod val="75000"/>
                  </a:schemeClr>
                </a:solidFill>
                <a:latin typeface="Times New Roman" pitchFamily="18" charset="0"/>
                <a:cs typeface="Times New Roman" pitchFamily="18" charset="0"/>
              </a:rPr>
              <a:t>society is utterly dependent on our electrical grid for </a:t>
            </a:r>
            <a:r>
              <a:rPr lang="en-US" sz="3000" b="1" dirty="0" smtClean="0">
                <a:solidFill>
                  <a:schemeClr val="accent6">
                    <a:lumMod val="75000"/>
                  </a:schemeClr>
                </a:solidFill>
                <a:latin typeface="Times New Roman" pitchFamily="18" charset="0"/>
                <a:cs typeface="Times New Roman" pitchFamily="18" charset="0"/>
              </a:rPr>
              <a:t>everything</a:t>
            </a:r>
            <a:r>
              <a:rPr lang="en-US" sz="3000" dirty="0" smtClean="0">
                <a:solidFill>
                  <a:schemeClr val="accent6">
                    <a:lumMod val="75000"/>
                  </a:schemeClr>
                </a:solidFill>
                <a:latin typeface="Times New Roman" pitchFamily="18" charset="0"/>
                <a:cs typeface="Times New Roman" pitchFamily="18" charset="0"/>
              </a:rPr>
              <a:t>”.</a:t>
            </a:r>
            <a:endParaRPr lang="en-US" sz="3000" dirty="0">
              <a:solidFill>
                <a:schemeClr val="accent6">
                  <a:lumMod val="75000"/>
                </a:schemeClr>
              </a:solidFill>
              <a:latin typeface="Times New Roman" pitchFamily="18" charset="0"/>
              <a:cs typeface="Times New Roman" pitchFamily="18" charset="0"/>
            </a:endParaRPr>
          </a:p>
          <a:p>
            <a:endParaRPr lang="en-US" dirty="0">
              <a:solidFill>
                <a:schemeClr val="accent6">
                  <a:lumMod val="75000"/>
                </a:schemeClr>
              </a:solidFill>
            </a:endParaRPr>
          </a:p>
        </p:txBody>
      </p:sp>
    </p:spTree>
    <p:extLst>
      <p:ext uri="{BB962C8B-B14F-4D97-AF65-F5344CB8AC3E}">
        <p14:creationId xmlns:p14="http://schemas.microsoft.com/office/powerpoint/2010/main" val="3892354056"/>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a:bodyPr>
          <a:lstStyle/>
          <a:p>
            <a:r>
              <a:rPr lang="en-US" b="1" dirty="0" smtClean="0">
                <a:solidFill>
                  <a:srgbClr val="002060"/>
                </a:solidFill>
              </a:rPr>
              <a:t>CME Consequences</a:t>
            </a:r>
            <a:endParaRPr lang="en-US" b="1" dirty="0">
              <a:solidFill>
                <a:srgbClr val="002060"/>
              </a:solidFill>
            </a:endParaRPr>
          </a:p>
        </p:txBody>
      </p:sp>
      <p:sp>
        <p:nvSpPr>
          <p:cNvPr id="5" name="Content Placeholder 4"/>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Minor MCE Events have taken out power grids, e.g. Quebec Province in 1989. </a:t>
            </a:r>
          </a:p>
          <a:p>
            <a:r>
              <a:rPr lang="en-US" sz="2800" b="1" dirty="0" smtClean="0">
                <a:solidFill>
                  <a:schemeClr val="accent6">
                    <a:lumMod val="75000"/>
                  </a:schemeClr>
                </a:solidFill>
                <a:latin typeface="Times New Roman" pitchFamily="18" charset="0"/>
                <a:cs typeface="Times New Roman" pitchFamily="18" charset="0"/>
              </a:rPr>
              <a:t>A major MCE event could take down most, maybe all, of the US power grid by destroying the power  infrastructure.  It would take years to procure and replace transformers, </a:t>
            </a:r>
            <a:br>
              <a:rPr lang="en-US" sz="2800" b="1" dirty="0" smtClean="0">
                <a:solidFill>
                  <a:schemeClr val="accent6">
                    <a:lumMod val="75000"/>
                  </a:schemeClr>
                </a:solidFill>
                <a:latin typeface="Times New Roman" pitchFamily="18" charset="0"/>
                <a:cs typeface="Times New Roman" pitchFamily="18" charset="0"/>
              </a:rPr>
            </a:br>
            <a:r>
              <a:rPr lang="en-US" sz="2800" b="1" dirty="0" smtClean="0">
                <a:solidFill>
                  <a:schemeClr val="accent6">
                    <a:lumMod val="75000"/>
                  </a:schemeClr>
                </a:solidFill>
                <a:latin typeface="Times New Roman" pitchFamily="18" charset="0"/>
                <a:cs typeface="Times New Roman" pitchFamily="18" charset="0"/>
              </a:rPr>
              <a:t>substation components etc. </a:t>
            </a:r>
            <a:endParaRPr lang="en-US" sz="2800" b="1" dirty="0">
              <a:solidFill>
                <a:schemeClr val="accent6">
                  <a:lumMod val="75000"/>
                </a:schemeClr>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267200"/>
            <a:ext cx="3200400" cy="174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4656451"/>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EMP Consequences </a:t>
            </a:r>
            <a:endParaRPr lang="en-US" b="1" dirty="0">
              <a:solidFill>
                <a:srgbClr val="002060"/>
              </a:solidFill>
            </a:endParaRPr>
          </a:p>
        </p:txBody>
      </p:sp>
      <p:sp>
        <p:nvSpPr>
          <p:cNvPr id="5" name="Content Placeholder 4"/>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An Atomic weapon detonated above the ionosphere generates ionizing radiation that creates RF emissions from ionospheric electrons.</a:t>
            </a:r>
          </a:p>
          <a:p>
            <a:r>
              <a:rPr lang="en-US" sz="2800" dirty="0" smtClean="0">
                <a:latin typeface="Times New Roman" pitchFamily="18" charset="0"/>
                <a:cs typeface="Times New Roman" pitchFamily="18" charset="0"/>
              </a:rPr>
              <a:t>The burst of radio frequency energy is strongest between 1 MHz and 10 MHz and can extend to 100 MHz.</a:t>
            </a:r>
          </a:p>
          <a:p>
            <a:r>
              <a:rPr lang="en-US" sz="2800" b="1" dirty="0" smtClean="0">
                <a:solidFill>
                  <a:schemeClr val="accent6">
                    <a:lumMod val="75000"/>
                  </a:schemeClr>
                </a:solidFill>
                <a:latin typeface="Times New Roman" pitchFamily="18" charset="0"/>
                <a:cs typeface="Times New Roman" pitchFamily="18" charset="0"/>
              </a:rPr>
              <a:t>This EMP is strong enough to destroy all electronics connected to a wire. (antenna or not, like power cords, interconnect cabling, etc.)</a:t>
            </a:r>
            <a:endParaRPr lang="en-US" sz="2800" b="1"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098152922"/>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a:bodyPr>
          <a:lstStyle/>
          <a:p>
            <a:r>
              <a:rPr lang="en-US" b="1" dirty="0" smtClean="0">
                <a:solidFill>
                  <a:srgbClr val="002060"/>
                </a:solidFill>
              </a:rPr>
              <a:t>What Could Fail In A Major Event?</a:t>
            </a:r>
            <a:endParaRPr lang="en-US" b="1" dirty="0">
              <a:solidFill>
                <a:srgbClr val="002060"/>
              </a:solidFill>
            </a:endParaRPr>
          </a:p>
        </p:txBody>
      </p:sp>
      <p:sp>
        <p:nvSpPr>
          <p:cNvPr id="5" name="Content Placeholder 4"/>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IF the national power grid fails, not enough reserve materials exists to bring it back up quickly.</a:t>
            </a:r>
          </a:p>
          <a:p>
            <a:r>
              <a:rPr lang="en-US" sz="2800" dirty="0" smtClean="0">
                <a:latin typeface="Times New Roman" pitchFamily="18" charset="0"/>
                <a:cs typeface="Times New Roman" pitchFamily="18" charset="0"/>
              </a:rPr>
              <a:t>Communication systems will fail (cell and land line phones, the internet, GPS Navigation. Etc.). </a:t>
            </a:r>
          </a:p>
          <a:p>
            <a:r>
              <a:rPr lang="en-US" sz="2800" dirty="0" smtClean="0">
                <a:latin typeface="Times New Roman" pitchFamily="18" charset="0"/>
                <a:cs typeface="Times New Roman" pitchFamily="18" charset="0"/>
              </a:rPr>
              <a:t>Transportation comes to a halt.  Modern vehicles with computer controls stop operating. </a:t>
            </a:r>
          </a:p>
          <a:p>
            <a:r>
              <a:rPr lang="en-US" sz="2800" dirty="0" smtClean="0">
                <a:latin typeface="Times New Roman" pitchFamily="18" charset="0"/>
                <a:cs typeface="Times New Roman" pitchFamily="18" charset="0"/>
              </a:rPr>
              <a:t>Without transportation there is cessation of material and goods flow.  (fuel, food, medicine, materials) to bring back the  infrastructure.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828820507"/>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a:bodyPr>
          <a:lstStyle/>
          <a:p>
            <a:r>
              <a:rPr lang="en-US" b="1" dirty="0">
                <a:solidFill>
                  <a:srgbClr val="002060"/>
                </a:solidFill>
              </a:rPr>
              <a:t>What Could Fail In A Major Event?</a:t>
            </a:r>
            <a:r>
              <a:rPr lang="en-US" sz="1600" b="1" dirty="0">
                <a:solidFill>
                  <a:srgbClr val="002060"/>
                </a:solidFill>
              </a:rPr>
              <a:t/>
            </a:r>
            <a:br>
              <a:rPr lang="en-US" sz="1600" b="1" dirty="0">
                <a:solidFill>
                  <a:srgbClr val="002060"/>
                </a:solidFill>
              </a:rPr>
            </a:br>
            <a:r>
              <a:rPr lang="en-US" sz="2000" b="1" dirty="0" smtClean="0">
                <a:solidFill>
                  <a:srgbClr val="002060"/>
                </a:solidFill>
              </a:rPr>
              <a:t>(Continued)</a:t>
            </a:r>
            <a:endParaRPr lang="en-US" sz="2000" b="1" dirty="0">
              <a:solidFill>
                <a:srgbClr val="002060"/>
              </a:solidFill>
            </a:endParaRPr>
          </a:p>
        </p:txBody>
      </p:sp>
      <p:sp>
        <p:nvSpPr>
          <p:cNvPr id="5" name="Content Placeholder 4"/>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Vehicles on the road will stop suddenly and may result in many accidents. </a:t>
            </a:r>
          </a:p>
          <a:p>
            <a:r>
              <a:rPr lang="en-US" sz="2800" dirty="0" smtClean="0">
                <a:latin typeface="Times New Roman" pitchFamily="18" charset="0"/>
                <a:cs typeface="Times New Roman" pitchFamily="18" charset="0"/>
              </a:rPr>
              <a:t>Traffic control systems and traffic lights will cease operating.</a:t>
            </a:r>
          </a:p>
          <a:p>
            <a:r>
              <a:rPr lang="en-US" sz="2800" dirty="0" smtClean="0">
                <a:latin typeface="Times New Roman" pitchFamily="18" charset="0"/>
                <a:cs typeface="Times New Roman" pitchFamily="18" charset="0"/>
              </a:rPr>
              <a:t>Aircraft in flight are essentially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in a “Faraday Shield” protecting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what’s inside the aircraft. </a:t>
            </a:r>
          </a:p>
          <a:p>
            <a:r>
              <a:rPr lang="en-US" sz="2800" dirty="0" smtClean="0">
                <a:latin typeface="Times New Roman" pitchFamily="18" charset="0"/>
                <a:cs typeface="Times New Roman" pitchFamily="18" charset="0"/>
              </a:rPr>
              <a:t>Un-protected military vehicles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may become disabled. </a:t>
            </a:r>
          </a:p>
          <a:p>
            <a:pPr marL="0" indent="0">
              <a:buNone/>
            </a:pPr>
            <a:endParaRPr lang="en-US"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133726"/>
            <a:ext cx="2895600" cy="284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518326"/>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fontScale="90000"/>
          </a:bodyPr>
          <a:lstStyle/>
          <a:p>
            <a:r>
              <a:rPr lang="en-US" b="1" dirty="0" smtClean="0">
                <a:solidFill>
                  <a:srgbClr val="002060"/>
                </a:solidFill>
              </a:rPr>
              <a:t>What could fail in a major EMP Event? </a:t>
            </a:r>
            <a:r>
              <a:rPr lang="en-US" sz="1600" b="1" dirty="0">
                <a:solidFill>
                  <a:srgbClr val="002060"/>
                </a:solidFill>
              </a:rPr>
              <a:t/>
            </a:r>
            <a:br>
              <a:rPr lang="en-US" sz="1600" b="1" dirty="0">
                <a:solidFill>
                  <a:srgbClr val="002060"/>
                </a:solidFill>
              </a:rPr>
            </a:br>
            <a:r>
              <a:rPr lang="en-US" sz="2000" b="1" dirty="0" smtClean="0">
                <a:solidFill>
                  <a:srgbClr val="002060"/>
                </a:solidFill>
              </a:rPr>
              <a:t>(Continued)</a:t>
            </a:r>
            <a:endParaRPr lang="en-US" sz="2000" b="1" dirty="0">
              <a:solidFill>
                <a:srgbClr val="002060"/>
              </a:solidFill>
            </a:endParaRPr>
          </a:p>
        </p:txBody>
      </p:sp>
      <p:sp>
        <p:nvSpPr>
          <p:cNvPr id="5" name="Content Placeholder 4"/>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Fuel for the older technology vehicles that are still running is not available because there is no power to dispense it, and the refineries are shut down and there are no tank trucks to deliver the fuel from their storage tanks. </a:t>
            </a:r>
          </a:p>
          <a:p>
            <a:r>
              <a:rPr lang="en-US" sz="2800" dirty="0" smtClean="0">
                <a:latin typeface="Times New Roman" pitchFamily="18" charset="0"/>
                <a:cs typeface="Times New Roman" pitchFamily="18" charset="0"/>
              </a:rPr>
              <a:t>Commercial TV radio and satellite broadcasting may be off the air. </a:t>
            </a:r>
            <a:endParaRPr lang="en-US" sz="2800" dirty="0">
              <a:latin typeface="Times New Roman" pitchFamily="18" charset="0"/>
              <a:cs typeface="Times New Roman" pitchFamily="18" charset="0"/>
            </a:endParaRPr>
          </a:p>
          <a:p>
            <a:r>
              <a:rPr lang="en-US" sz="2800" dirty="0" smtClean="0">
                <a:latin typeface="Times New Roman" pitchFamily="18" charset="0"/>
                <a:cs typeface="Times New Roman" pitchFamily="18" charset="0"/>
              </a:rPr>
              <a:t>Your TV </a:t>
            </a:r>
            <a:r>
              <a:rPr lang="en-US" sz="2800" dirty="0">
                <a:latin typeface="Times New Roman" pitchFamily="18" charset="0"/>
                <a:cs typeface="Times New Roman" pitchFamily="18" charset="0"/>
              </a:rPr>
              <a:t>and radio receivers do not work </a:t>
            </a:r>
            <a:r>
              <a:rPr lang="en-US" sz="2800" dirty="0" smtClean="0">
                <a:latin typeface="Times New Roman" pitchFamily="18" charset="0"/>
                <a:cs typeface="Times New Roman" pitchFamily="18" charset="0"/>
              </a:rPr>
              <a:t>(your </a:t>
            </a:r>
            <a:r>
              <a:rPr lang="en-US" sz="2800" dirty="0">
                <a:latin typeface="Times New Roman" pitchFamily="18" charset="0"/>
                <a:cs typeface="Times New Roman" pitchFamily="18" charset="0"/>
              </a:rPr>
              <a:t>old tube radio </a:t>
            </a:r>
            <a:r>
              <a:rPr lang="en-US" sz="2800" dirty="0" smtClean="0">
                <a:latin typeface="Times New Roman" pitchFamily="18" charset="0"/>
                <a:cs typeface="Times New Roman" pitchFamily="18" charset="0"/>
              </a:rPr>
              <a:t>may </a:t>
            </a:r>
            <a:r>
              <a:rPr lang="en-US" sz="2800" dirty="0">
                <a:latin typeface="Times New Roman" pitchFamily="18" charset="0"/>
                <a:cs typeface="Times New Roman" pitchFamily="18" charset="0"/>
              </a:rPr>
              <a:t>still operate). </a:t>
            </a:r>
          </a:p>
          <a:p>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189772669"/>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S90009748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pic>
        <p:nvPicPr>
          <p:cNvPr id="5" name="MS90009748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94" y="16824"/>
            <a:ext cx="9220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381000" y="381000"/>
            <a:ext cx="7772400" cy="4724400"/>
          </a:xfrm>
        </p:spPr>
        <p:txBody>
          <a:bodyPr>
            <a:normAutofit fontScale="90000"/>
          </a:bodyPr>
          <a:lstStyle/>
          <a:p>
            <a:r>
              <a:rPr lang="en-US" b="1" dirty="0" smtClean="0">
                <a:solidFill>
                  <a:schemeClr val="bg1"/>
                </a:solidFill>
              </a:rPr>
              <a:t>The Power Grid and </a:t>
            </a:r>
            <a:br>
              <a:rPr lang="en-US" b="1" dirty="0" smtClean="0">
                <a:solidFill>
                  <a:schemeClr val="bg1"/>
                </a:solidFill>
              </a:rPr>
            </a:br>
            <a:r>
              <a:rPr lang="en-US" b="1" dirty="0" smtClean="0">
                <a:solidFill>
                  <a:schemeClr val="bg1"/>
                </a:solidFill>
              </a:rPr>
              <a:t>Electronics and Communication Equipment are vulnerable to Electro Magnetic Pulse  (EMP)</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b="1" dirty="0" smtClean="0">
                <a:solidFill>
                  <a:schemeClr val="bg1"/>
                </a:solidFill>
              </a:rPr>
              <a:t>  </a:t>
            </a:r>
            <a:br>
              <a:rPr lang="en-US" b="1" dirty="0" smtClean="0">
                <a:solidFill>
                  <a:schemeClr val="bg1"/>
                </a:solidFill>
              </a:rPr>
            </a:br>
            <a:r>
              <a:rPr lang="en-US" b="1" dirty="0" smtClean="0">
                <a:solidFill>
                  <a:schemeClr val="bg1"/>
                </a:solidFill>
              </a:rPr>
              <a:t> From a  Mass Coronal Ejection  (MCE) or Nuclear Detonation, </a:t>
            </a:r>
            <a:endParaRPr lang="en-US" b="1" dirty="0">
              <a:solidFill>
                <a:schemeClr val="bg1"/>
              </a:solidFill>
            </a:endParaRPr>
          </a:p>
        </p:txBody>
      </p:sp>
      <p:sp>
        <p:nvSpPr>
          <p:cNvPr id="3" name="Subtitle 2"/>
          <p:cNvSpPr>
            <a:spLocks noGrp="1"/>
          </p:cNvSpPr>
          <p:nvPr>
            <p:ph type="subTitle" idx="1"/>
          </p:nvPr>
        </p:nvSpPr>
        <p:spPr>
          <a:xfrm>
            <a:off x="351806" y="5122224"/>
            <a:ext cx="8382000" cy="1735776"/>
          </a:xfrm>
        </p:spPr>
        <p:txBody>
          <a:bodyPr>
            <a:normAutofit/>
          </a:bodyPr>
          <a:lstStyle/>
          <a:p>
            <a:pPr algn="l"/>
            <a:r>
              <a:rPr lang="en-US" sz="1800" b="1" dirty="0" smtClean="0">
                <a:solidFill>
                  <a:schemeClr val="bg1"/>
                </a:solidFill>
              </a:rPr>
              <a:t>Developed by Jack Tiley AD7FO</a:t>
            </a:r>
          </a:p>
          <a:p>
            <a:pPr algn="l"/>
            <a:r>
              <a:rPr lang="en-US" sz="1800" b="1" dirty="0" smtClean="0">
                <a:solidFill>
                  <a:schemeClr val="bg1"/>
                </a:solidFill>
              </a:rPr>
              <a:t>Based on Presentation by Bart Lee K6VK For Pacificon 2011 Copyright by Bart Lee 2011 (with permission) .  Additional information from copyrighted material in a Nov 2009 QST article by H. Robert Schroeder N2HX (With Permission)  Paper by </a:t>
            </a:r>
            <a:r>
              <a:rPr lang="en-US" sz="1800" dirty="0" smtClean="0">
                <a:solidFill>
                  <a:schemeClr val="bg1"/>
                </a:solidFill>
              </a:rPr>
              <a:t>Jerry </a:t>
            </a:r>
            <a:r>
              <a:rPr lang="en-US" sz="1800" dirty="0" err="1">
                <a:solidFill>
                  <a:schemeClr val="bg1"/>
                </a:solidFill>
              </a:rPr>
              <a:t>Emanuelson</a:t>
            </a:r>
            <a:r>
              <a:rPr lang="en-US" sz="1800" dirty="0">
                <a:solidFill>
                  <a:schemeClr val="bg1"/>
                </a:solidFill>
              </a:rPr>
              <a:t> </a:t>
            </a:r>
            <a:r>
              <a:rPr lang="en-US" sz="1800" dirty="0" smtClean="0">
                <a:solidFill>
                  <a:schemeClr val="bg1"/>
                </a:solidFill>
              </a:rPr>
              <a:t> Web reference at end of presentation  </a:t>
            </a:r>
            <a:r>
              <a:rPr lang="en-US" sz="1800" b="1" dirty="0" smtClean="0">
                <a:solidFill>
                  <a:schemeClr val="bg1"/>
                </a:solidFill>
              </a:rPr>
              <a:t>and other sources.</a:t>
            </a:r>
            <a:endParaRPr lang="en-US" sz="1800" b="1" dirty="0">
              <a:solidFill>
                <a:schemeClr val="bg1"/>
              </a:solidFill>
            </a:endParaRPr>
          </a:p>
        </p:txBody>
      </p:sp>
    </p:spTree>
    <p:extLst>
      <p:ext uri="{BB962C8B-B14F-4D97-AF65-F5344CB8AC3E}">
        <p14:creationId xmlns:p14="http://schemas.microsoft.com/office/powerpoint/2010/main" val="4187321688"/>
      </p:ext>
    </p:extLst>
  </p:cSld>
  <p:clrMapOvr>
    <a:masterClrMapping/>
  </p:clrMapOvr>
  <mc:AlternateContent xmlns:mc="http://schemas.openxmlformats.org/markup-compatibility/2006" xmlns:p14="http://schemas.microsoft.com/office/powerpoint/2010/main">
    <mc:Choice Requires="p14">
      <p:transition p14:dur="10" advClick="0">
        <p:sndAc>
          <p:stSnd>
            <p:snd r:embed="rId4" name="bomb.wav"/>
          </p:stSnd>
        </p:sndAc>
      </p:transition>
    </mc:Choice>
    <mc:Fallback xmlns="">
      <p:transition advClick="0">
        <p:sndAc>
          <p:stSnd>
            <p:snd r:embed="rId8" name="bomb.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7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fontScale="90000"/>
          </a:bodyPr>
          <a:lstStyle/>
          <a:p>
            <a:r>
              <a:rPr lang="en-US" b="1" dirty="0" smtClean="0">
                <a:solidFill>
                  <a:srgbClr val="002060"/>
                </a:solidFill>
              </a:rPr>
              <a:t>What could fail in a major EMP Event? </a:t>
            </a:r>
            <a:r>
              <a:rPr lang="en-US" sz="1600" b="1" dirty="0">
                <a:solidFill>
                  <a:srgbClr val="002060"/>
                </a:solidFill>
              </a:rPr>
              <a:t/>
            </a:r>
            <a:br>
              <a:rPr lang="en-US" sz="1600" b="1" dirty="0">
                <a:solidFill>
                  <a:srgbClr val="002060"/>
                </a:solidFill>
              </a:rPr>
            </a:br>
            <a:r>
              <a:rPr lang="en-US" sz="2000" b="1" dirty="0" smtClean="0">
                <a:solidFill>
                  <a:srgbClr val="002060"/>
                </a:solidFill>
              </a:rPr>
              <a:t>(Continued)</a:t>
            </a:r>
            <a:endParaRPr lang="en-US" sz="2000" b="1" dirty="0">
              <a:solidFill>
                <a:srgbClr val="002060"/>
              </a:solidFill>
            </a:endParaRPr>
          </a:p>
        </p:txBody>
      </p:sp>
      <p:sp>
        <p:nvSpPr>
          <p:cNvPr id="5" name="Content Placeholder 4"/>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We found that a captured Russian aircraft (30 years ago) used vacuum tube technology “because vacuum </a:t>
            </a:r>
            <a:r>
              <a:rPr lang="en-US" sz="2800" dirty="0">
                <a:latin typeface="Times New Roman" pitchFamily="18" charset="0"/>
                <a:cs typeface="Times New Roman" pitchFamily="18" charset="0"/>
              </a:rPr>
              <a:t>tube </a:t>
            </a:r>
            <a:r>
              <a:rPr lang="en-US" sz="2800" dirty="0" smtClean="0">
                <a:latin typeface="Times New Roman" pitchFamily="18" charset="0"/>
                <a:cs typeface="Times New Roman" pitchFamily="18" charset="0"/>
              </a:rPr>
              <a:t>technology </a:t>
            </a:r>
            <a:r>
              <a:rPr lang="en-US" sz="2800" dirty="0">
                <a:latin typeface="Times New Roman" pitchFamily="18" charset="0"/>
                <a:cs typeface="Times New Roman" pitchFamily="18" charset="0"/>
              </a:rPr>
              <a:t>was able to withstand a powerful electro-magnetic pulse (EMP), a side-effect from nuclear </a:t>
            </a:r>
            <a:r>
              <a:rPr lang="en-US" sz="2800" dirty="0" smtClean="0">
                <a:latin typeface="Times New Roman" pitchFamily="18" charset="0"/>
                <a:cs typeface="Times New Roman" pitchFamily="18" charset="0"/>
              </a:rPr>
              <a:t>explosion.  This radiation is harmless </a:t>
            </a:r>
            <a:r>
              <a:rPr lang="en-US" sz="2800" dirty="0">
                <a:latin typeface="Times New Roman" pitchFamily="18" charset="0"/>
                <a:cs typeface="Times New Roman" pitchFamily="18" charset="0"/>
              </a:rPr>
              <a:t>to </a:t>
            </a:r>
            <a:r>
              <a:rPr lang="en-US" sz="2800" dirty="0" smtClean="0">
                <a:latin typeface="Times New Roman" pitchFamily="18" charset="0"/>
                <a:cs typeface="Times New Roman" pitchFamily="18" charset="0"/>
              </a:rPr>
              <a:t>humans </a:t>
            </a:r>
            <a:r>
              <a:rPr lang="en-US" sz="2800" dirty="0">
                <a:latin typeface="Times New Roman" pitchFamily="18" charset="0"/>
                <a:cs typeface="Times New Roman" pitchFamily="18" charset="0"/>
              </a:rPr>
              <a:t>but very damaging to modern solid state </a:t>
            </a:r>
            <a:r>
              <a:rPr lang="en-US" sz="2800" dirty="0" smtClean="0">
                <a:latin typeface="Times New Roman" pitchFamily="18" charset="0"/>
                <a:cs typeface="Times New Roman" pitchFamily="18" charset="0"/>
              </a:rPr>
              <a:t>electronics”.</a:t>
            </a:r>
            <a:endParaRPr lang="en-US" sz="2800"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343400"/>
            <a:ext cx="3276600" cy="156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7132524"/>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a:bodyPr>
          <a:lstStyle/>
          <a:p>
            <a:r>
              <a:rPr lang="en-US" b="1" dirty="0">
                <a:solidFill>
                  <a:srgbClr val="002060"/>
                </a:solidFill>
              </a:rPr>
              <a:t>What Could Fail In A Major Event?</a:t>
            </a:r>
            <a:r>
              <a:rPr lang="en-US" sz="1600" b="1" dirty="0">
                <a:solidFill>
                  <a:srgbClr val="002060"/>
                </a:solidFill>
              </a:rPr>
              <a:t/>
            </a:r>
            <a:br>
              <a:rPr lang="en-US" sz="1600" b="1" dirty="0">
                <a:solidFill>
                  <a:srgbClr val="002060"/>
                </a:solidFill>
              </a:rPr>
            </a:br>
            <a:r>
              <a:rPr lang="en-US" sz="2000" b="1" dirty="0" smtClean="0">
                <a:solidFill>
                  <a:srgbClr val="002060"/>
                </a:solidFill>
              </a:rPr>
              <a:t>(Continued)</a:t>
            </a:r>
            <a:endParaRPr lang="en-US" sz="2000" b="1" dirty="0">
              <a:solidFill>
                <a:srgbClr val="002060"/>
              </a:solidFill>
            </a:endParaRPr>
          </a:p>
        </p:txBody>
      </p:sp>
      <p:sp>
        <p:nvSpPr>
          <p:cNvPr id="5" name="Content Placeholder 4"/>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Banking and finical institutions may be unavailable and if information is not backed up some or all account information may be lost.</a:t>
            </a:r>
            <a:r>
              <a:rPr lang="en-US" sz="2800" dirty="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On the bright side some of your credit card balances may also be lost.  </a:t>
            </a:r>
          </a:p>
          <a:p>
            <a:r>
              <a:rPr lang="en-US" sz="2800" dirty="0" smtClean="0">
                <a:latin typeface="Times New Roman" pitchFamily="18" charset="0"/>
                <a:cs typeface="Times New Roman" pitchFamily="18" charset="0"/>
              </a:rPr>
              <a:t>Those who have cash on hand will be fortunate but cash may have little value and we may revert to a barter system for a while.</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866785810"/>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a:bodyPr>
          <a:lstStyle/>
          <a:p>
            <a:r>
              <a:rPr lang="en-US" b="1" dirty="0">
                <a:solidFill>
                  <a:srgbClr val="002060"/>
                </a:solidFill>
              </a:rPr>
              <a:t>What Could Fail In A Major Event?</a:t>
            </a:r>
            <a:r>
              <a:rPr lang="en-US" sz="1600" b="1" dirty="0">
                <a:solidFill>
                  <a:srgbClr val="002060"/>
                </a:solidFill>
              </a:rPr>
              <a:t/>
            </a:r>
            <a:br>
              <a:rPr lang="en-US" sz="1600" b="1" dirty="0">
                <a:solidFill>
                  <a:srgbClr val="002060"/>
                </a:solidFill>
              </a:rPr>
            </a:br>
            <a:r>
              <a:rPr lang="en-US" sz="2000" b="1" dirty="0" smtClean="0">
                <a:solidFill>
                  <a:srgbClr val="002060"/>
                </a:solidFill>
              </a:rPr>
              <a:t>(Continued)</a:t>
            </a:r>
            <a:endParaRPr lang="en-US" sz="2000" b="1" dirty="0">
              <a:solidFill>
                <a:srgbClr val="002060"/>
              </a:solidFill>
            </a:endParaRPr>
          </a:p>
        </p:txBody>
      </p:sp>
      <p:sp>
        <p:nvSpPr>
          <p:cNvPr id="5" name="Content Placeholder 4"/>
          <p:cNvSpPr>
            <a:spLocks noGrp="1"/>
          </p:cNvSpPr>
          <p:nvPr>
            <p:ph idx="1"/>
          </p:nvPr>
        </p:nvSpPr>
        <p:spPr>
          <a:ln w="38100">
            <a:solidFill>
              <a:srgbClr val="0070C0"/>
            </a:solidFill>
          </a:ln>
        </p:spPr>
        <p:txBody>
          <a:bodyPr>
            <a:noAutofit/>
          </a:bodyPr>
          <a:lstStyle/>
          <a:p>
            <a:r>
              <a:rPr lang="en-US" sz="2800" dirty="0" smtClean="0">
                <a:latin typeface="Times New Roman" pitchFamily="18" charset="0"/>
                <a:cs typeface="Times New Roman" pitchFamily="18" charset="0"/>
              </a:rPr>
              <a:t>Many amateur radio repeaters may have failed. </a:t>
            </a:r>
          </a:p>
          <a:p>
            <a:r>
              <a:rPr lang="en-US" sz="2800" dirty="0" smtClean="0">
                <a:latin typeface="Times New Roman" pitchFamily="18" charset="0"/>
                <a:cs typeface="Times New Roman" pitchFamily="18" charset="0"/>
              </a:rPr>
              <a:t>Our unprotected base, mobile Radios may have failed. </a:t>
            </a:r>
          </a:p>
          <a:p>
            <a:r>
              <a:rPr lang="en-US" sz="2800" dirty="0" smtClean="0">
                <a:latin typeface="Times New Roman" pitchFamily="18" charset="0"/>
                <a:cs typeface="Times New Roman" pitchFamily="18" charset="0"/>
              </a:rPr>
              <a:t>Communication will be critical and ham operators with working stations will be highly valued. </a:t>
            </a:r>
          </a:p>
          <a:p>
            <a:r>
              <a:rPr lang="en-US" sz="2800" dirty="0" smtClean="0">
                <a:latin typeface="Times New Roman" pitchFamily="18" charset="0"/>
                <a:cs typeface="Times New Roman" pitchFamily="18" charset="0"/>
              </a:rPr>
              <a:t>If it were just a single portion of the world that is effected like the US and Canada we would be highly vulnerable to aggressive countries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427629482"/>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fontScale="90000"/>
          </a:bodyPr>
          <a:lstStyle/>
          <a:p>
            <a:r>
              <a:rPr lang="en-US" b="1" dirty="0" smtClean="0">
                <a:solidFill>
                  <a:srgbClr val="002060"/>
                </a:solidFill>
              </a:rPr>
              <a:t>What Are The </a:t>
            </a:r>
            <a:r>
              <a:rPr lang="en-US" b="1" dirty="0">
                <a:solidFill>
                  <a:srgbClr val="002060"/>
                </a:solidFill>
              </a:rPr>
              <a:t>Odds This Can Happen</a:t>
            </a:r>
            <a:r>
              <a:rPr lang="en-US" b="1" dirty="0" smtClean="0">
                <a:solidFill>
                  <a:srgbClr val="002060"/>
                </a:solidFill>
              </a:rPr>
              <a:t>?</a:t>
            </a:r>
            <a:endParaRPr lang="en-US" b="1" dirty="0">
              <a:solidFill>
                <a:srgbClr val="002060"/>
              </a:solidFill>
            </a:endParaRPr>
          </a:p>
        </p:txBody>
      </p:sp>
      <p:sp>
        <p:nvSpPr>
          <p:cNvPr id="5" name="Content Placeholder 4"/>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The threat is real and an EMP event can happen, especially a MCE that we have no control over. </a:t>
            </a:r>
          </a:p>
          <a:p>
            <a:r>
              <a:rPr lang="en-US" sz="2800" dirty="0" smtClean="0">
                <a:latin typeface="Times New Roman" pitchFamily="18" charset="0"/>
                <a:cs typeface="Times New Roman" pitchFamily="18" charset="0"/>
              </a:rPr>
              <a:t>We are at high risk because we are so dependent on our electrical based world today. </a:t>
            </a:r>
          </a:p>
          <a:p>
            <a:r>
              <a:rPr lang="en-US" sz="2800" dirty="0" smtClean="0">
                <a:latin typeface="Times New Roman" pitchFamily="18" charset="0"/>
                <a:cs typeface="Times New Roman" pitchFamily="18" charset="0"/>
              </a:rPr>
              <a:t>Ignoring the possibility may not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be a good bet.</a:t>
            </a:r>
            <a:endParaRPr lang="en-US" sz="2800"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276600"/>
            <a:ext cx="27813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5992368"/>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a:bodyPr>
          <a:lstStyle/>
          <a:p>
            <a:r>
              <a:rPr lang="en-US" b="1" dirty="0">
                <a:solidFill>
                  <a:srgbClr val="002060"/>
                </a:solidFill>
              </a:rPr>
              <a:t>What </a:t>
            </a:r>
            <a:r>
              <a:rPr lang="en-US" b="1" dirty="0" smtClean="0">
                <a:solidFill>
                  <a:srgbClr val="002060"/>
                </a:solidFill>
              </a:rPr>
              <a:t>is an </a:t>
            </a:r>
            <a:r>
              <a:rPr lang="en-US" b="1" dirty="0">
                <a:solidFill>
                  <a:srgbClr val="002060"/>
                </a:solidFill>
              </a:rPr>
              <a:t>EMP or CME </a:t>
            </a:r>
            <a:r>
              <a:rPr lang="en-US" b="1" dirty="0" smtClean="0">
                <a:solidFill>
                  <a:srgbClr val="002060"/>
                </a:solidFill>
              </a:rPr>
              <a:t>Event</a:t>
            </a:r>
            <a:r>
              <a:rPr lang="en-US" b="1" dirty="0">
                <a:solidFill>
                  <a:srgbClr val="002060"/>
                </a:solidFill>
              </a:rPr>
              <a:t>?</a:t>
            </a:r>
            <a:endParaRPr lang="en-US" dirty="0"/>
          </a:p>
        </p:txBody>
      </p:sp>
      <p:sp>
        <p:nvSpPr>
          <p:cNvPr id="3" name="TextBox 2"/>
          <p:cNvSpPr txBox="1"/>
          <p:nvPr/>
        </p:nvSpPr>
        <p:spPr>
          <a:xfrm>
            <a:off x="457200" y="1524000"/>
            <a:ext cx="8229600" cy="4832092"/>
          </a:xfrm>
          <a:prstGeom prst="rect">
            <a:avLst/>
          </a:prstGeom>
          <a:noFill/>
          <a:ln w="38100">
            <a:solidFill>
              <a:srgbClr val="0070C0"/>
            </a:solidFill>
          </a:ln>
        </p:spPr>
        <p:txBody>
          <a:bodyPr wrap="square" rtlCol="0">
            <a:spAutoFit/>
          </a:bodyPr>
          <a:lstStyle/>
          <a:p>
            <a:pPr marL="457200" indent="-457200">
              <a:buFont typeface="Arial" pitchFamily="34" charset="0"/>
              <a:buChar char="•"/>
            </a:pPr>
            <a:r>
              <a:rPr lang="en-US" sz="2800" dirty="0" smtClean="0">
                <a:latin typeface="Times New Roman" pitchFamily="18" charset="0"/>
                <a:cs typeface="Times New Roman" pitchFamily="18" charset="0"/>
              </a:rPr>
              <a:t>EMP (man made or solar) capable of traveling thousands of miles and damaging or disrupting sensitive electronics and electrical systems.</a:t>
            </a:r>
          </a:p>
          <a:p>
            <a:pPr marL="457200" indent="-457200">
              <a:buFont typeface="Arial" pitchFamily="34" charset="0"/>
              <a:buChar char="•"/>
            </a:pPr>
            <a:r>
              <a:rPr lang="en-US" sz="2800" dirty="0" smtClean="0">
                <a:latin typeface="Times New Roman" pitchFamily="18" charset="0"/>
                <a:cs typeface="Times New Roman" pitchFamily="18" charset="0"/>
              </a:rPr>
              <a:t>A couple of high altitude detonations could disable communications, defense systems and electrical infrastructure without incurring a single loss of life. </a:t>
            </a:r>
          </a:p>
          <a:p>
            <a:endParaRPr lang="en-US" sz="28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114800"/>
            <a:ext cx="2819400" cy="2151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4957887"/>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fontScale="90000"/>
          </a:bodyPr>
          <a:lstStyle/>
          <a:p>
            <a:r>
              <a:rPr lang="en-US" b="1" dirty="0" smtClean="0">
                <a:solidFill>
                  <a:srgbClr val="002060"/>
                </a:solidFill>
              </a:rPr>
              <a:t>EMP Affected Region For A Nuclear Detonation  </a:t>
            </a:r>
            <a:endParaRPr lang="en-US" b="1" dirty="0">
              <a:solidFill>
                <a:srgbClr val="002060"/>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0200"/>
            <a:ext cx="7086600" cy="4733925"/>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200" y="1600200"/>
            <a:ext cx="8229600" cy="48768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88303"/>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fontScale="90000"/>
          </a:bodyPr>
          <a:lstStyle/>
          <a:p>
            <a:r>
              <a:rPr lang="en-US" b="1" dirty="0" smtClean="0">
                <a:solidFill>
                  <a:srgbClr val="002060"/>
                </a:solidFill>
              </a:rPr>
              <a:t>How Much Energy Are We Talking About?</a:t>
            </a:r>
            <a:endParaRPr lang="en-US" b="1" dirty="0">
              <a:solidFill>
                <a:srgbClr val="002060"/>
              </a:solidFill>
            </a:endParaRPr>
          </a:p>
        </p:txBody>
      </p:sp>
      <p:sp>
        <p:nvSpPr>
          <p:cNvPr id="5" name="Content Placeholder 4"/>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Electric field strengths of up to 50 KV per meter.</a:t>
            </a:r>
          </a:p>
          <a:p>
            <a:r>
              <a:rPr lang="en-US" sz="2800" dirty="0" smtClean="0">
                <a:latin typeface="Times New Roman" pitchFamily="18" charset="0"/>
                <a:cs typeface="Times New Roman" pitchFamily="18" charset="0"/>
              </a:rPr>
              <a:t>Magnetic field strengths of up top 120 amperes per meter. </a:t>
            </a:r>
          </a:p>
          <a:p>
            <a:r>
              <a:rPr lang="en-US" sz="2800" dirty="0" smtClean="0">
                <a:latin typeface="Times New Roman" pitchFamily="18" charset="0"/>
                <a:cs typeface="Times New Roman" pitchFamily="18" charset="0"/>
              </a:rPr>
              <a:t>Exposed wiring will simply burn up with voltages and currents this high. </a:t>
            </a:r>
          </a:p>
          <a:p>
            <a:r>
              <a:rPr lang="en-US" sz="2800" dirty="0" smtClean="0">
                <a:latin typeface="Times New Roman" pitchFamily="18" charset="0"/>
                <a:cs typeface="Times New Roman" pitchFamily="18" charset="0"/>
              </a:rPr>
              <a:t>The rise time of these events will be from a few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nanoseconds to tens of seconds or longer.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457844544"/>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a:bodyPr>
          <a:lstStyle/>
          <a:p>
            <a:r>
              <a:rPr lang="en-US" b="1" dirty="0" smtClean="0">
                <a:solidFill>
                  <a:srgbClr val="002060"/>
                </a:solidFill>
              </a:rPr>
              <a:t>The CME or EMP Event</a:t>
            </a:r>
            <a:endParaRPr lang="en-US" b="1" dirty="0">
              <a:solidFill>
                <a:srgbClr val="002060"/>
              </a:solidFill>
            </a:endParaRPr>
          </a:p>
        </p:txBody>
      </p:sp>
      <p:sp>
        <p:nvSpPr>
          <p:cNvPr id="3" name="Content Placeholder 2"/>
          <p:cNvSpPr>
            <a:spLocks noGrp="1"/>
          </p:cNvSpPr>
          <p:nvPr>
            <p:ph idx="1"/>
          </p:nvPr>
        </p:nvSpPr>
        <p:spPr>
          <a:ln w="38100">
            <a:solidFill>
              <a:srgbClr val="0070C0"/>
            </a:solidFill>
          </a:ln>
        </p:spPr>
        <p:txBody>
          <a:bodyPr>
            <a:normAutofit lnSpcReduction="10000"/>
          </a:bodyPr>
          <a:lstStyle/>
          <a:p>
            <a:r>
              <a:rPr lang="en-US" sz="2800" dirty="0" smtClean="0">
                <a:latin typeface="Times New Roman" pitchFamily="18" charset="0"/>
                <a:cs typeface="Times New Roman" pitchFamily="18" charset="0"/>
              </a:rPr>
              <a:t>Large currents are conducted into electronic devices through: </a:t>
            </a:r>
          </a:p>
          <a:p>
            <a:pPr lvl="1"/>
            <a:r>
              <a:rPr lang="en-US" sz="2400" dirty="0" smtClean="0">
                <a:latin typeface="Times New Roman" pitchFamily="18" charset="0"/>
                <a:cs typeface="Times New Roman" pitchFamily="18" charset="0"/>
              </a:rPr>
              <a:t>Antennas</a:t>
            </a:r>
          </a:p>
          <a:p>
            <a:pPr lvl="1"/>
            <a:r>
              <a:rPr lang="en-US" sz="2400" dirty="0" smtClean="0">
                <a:latin typeface="Times New Roman" pitchFamily="18" charset="0"/>
                <a:cs typeface="Times New Roman" pitchFamily="18" charset="0"/>
              </a:rPr>
              <a:t>The power grid</a:t>
            </a:r>
          </a:p>
          <a:p>
            <a:pPr lvl="1"/>
            <a:r>
              <a:rPr lang="en-US" sz="2400" dirty="0" smtClean="0">
                <a:latin typeface="Times New Roman" pitchFamily="18" charset="0"/>
                <a:cs typeface="Times New Roman" pitchFamily="18" charset="0"/>
              </a:rPr>
              <a:t>Communication lines </a:t>
            </a:r>
          </a:p>
          <a:p>
            <a:pPr lvl="1"/>
            <a:r>
              <a:rPr lang="en-US" sz="2400" dirty="0" smtClean="0">
                <a:latin typeface="Times New Roman" pitchFamily="18" charset="0"/>
                <a:cs typeface="Times New Roman" pitchFamily="18" charset="0"/>
              </a:rPr>
              <a:t>Data lines </a:t>
            </a:r>
          </a:p>
          <a:p>
            <a:pPr lvl="1"/>
            <a:r>
              <a:rPr lang="en-US" sz="2400" dirty="0" smtClean="0">
                <a:latin typeface="Times New Roman" pitchFamily="18" charset="0"/>
                <a:cs typeface="Times New Roman" pitchFamily="18" charset="0"/>
              </a:rPr>
              <a:t>Circuits will “ring” at their input resonant frequency</a:t>
            </a:r>
          </a:p>
          <a:p>
            <a:r>
              <a:rPr lang="en-US" sz="2800" dirty="0" smtClean="0">
                <a:latin typeface="Times New Roman" pitchFamily="18" charset="0"/>
                <a:cs typeface="Times New Roman" pitchFamily="18" charset="0"/>
              </a:rPr>
              <a:t>Upper atmosphere ionization means:</a:t>
            </a:r>
          </a:p>
          <a:p>
            <a:pPr lvl="1"/>
            <a:r>
              <a:rPr lang="en-US" sz="2400" dirty="0" smtClean="0">
                <a:latin typeface="Times New Roman" pitchFamily="18" charset="0"/>
                <a:cs typeface="Times New Roman" pitchFamily="18" charset="0"/>
              </a:rPr>
              <a:t>Higher noise in HF signal paths</a:t>
            </a:r>
          </a:p>
          <a:p>
            <a:pPr lvl="1"/>
            <a:r>
              <a:rPr lang="en-US" sz="2400" dirty="0" smtClean="0">
                <a:latin typeface="Times New Roman" pitchFamily="18" charset="0"/>
                <a:cs typeface="Times New Roman" pitchFamily="18" charset="0"/>
              </a:rPr>
              <a:t>Increase or decrease of D layer reflectivity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70570818"/>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fontScale="90000"/>
          </a:bodyPr>
          <a:lstStyle/>
          <a:p>
            <a:r>
              <a:rPr lang="en-US" b="1" dirty="0" smtClean="0">
                <a:solidFill>
                  <a:srgbClr val="002060"/>
                </a:solidFill>
              </a:rPr>
              <a:t>Comparison Of A CME And EMP Event</a:t>
            </a:r>
            <a:endParaRPr lang="en-US" b="1" dirty="0">
              <a:solidFill>
                <a:srgbClr val="002060"/>
              </a:solidFill>
            </a:endParaRPr>
          </a:p>
        </p:txBody>
      </p:sp>
      <p:sp>
        <p:nvSpPr>
          <p:cNvPr id="3" name="Content Placeholder 2"/>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An MCE event surge can eliminate electrical power for a long time, maybe years.  </a:t>
            </a:r>
          </a:p>
          <a:p>
            <a:r>
              <a:rPr lang="en-US" sz="2800" dirty="0" smtClean="0">
                <a:latin typeface="Times New Roman" pitchFamily="18" charset="0"/>
                <a:cs typeface="Times New Roman" pitchFamily="18" charset="0"/>
              </a:rPr>
              <a:t>Nothing powered by our power grid will work.</a:t>
            </a:r>
          </a:p>
          <a:p>
            <a:r>
              <a:rPr lang="en-US" sz="2800" dirty="0" smtClean="0">
                <a:latin typeface="Times New Roman" pitchFamily="18" charset="0"/>
                <a:cs typeface="Times New Roman" pitchFamily="18" charset="0"/>
              </a:rPr>
              <a:t>All line powered devices will be at risk. </a:t>
            </a:r>
          </a:p>
          <a:p>
            <a:r>
              <a:rPr lang="en-US" sz="2800" dirty="0" smtClean="0">
                <a:latin typeface="Times New Roman" pitchFamily="18" charset="0"/>
                <a:cs typeface="Times New Roman" pitchFamily="18" charset="0"/>
              </a:rPr>
              <a:t>An EMP radiation flash will create, in nanoseconds, high voltages and currents </a:t>
            </a:r>
            <a:r>
              <a:rPr lang="en-US" sz="2800" dirty="0" smtClean="0">
                <a:latin typeface="Times New Roman" pitchFamily="18" charset="0"/>
                <a:cs typeface="Times New Roman" pitchFamily="18" charset="0"/>
              </a:rPr>
              <a:t>in </a:t>
            </a:r>
            <a:r>
              <a:rPr lang="en-US" sz="2800" dirty="0" smtClean="0">
                <a:latin typeface="Times New Roman" pitchFamily="18" charset="0"/>
                <a:cs typeface="Times New Roman" pitchFamily="18" charset="0"/>
              </a:rPr>
              <a:t>even short wires, more in long/large antennas tuned to less than 100 MHz such as Yagis and dipoles.</a:t>
            </a:r>
          </a:p>
          <a:p>
            <a:r>
              <a:rPr lang="en-US" sz="2800" dirty="0" smtClean="0">
                <a:latin typeface="Times New Roman" pitchFamily="18" charset="0"/>
                <a:cs typeface="Times New Roman" pitchFamily="18" charset="0"/>
              </a:rPr>
              <a:t>Unprotected equipment may be destroyed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275294258"/>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a:bodyPr>
          <a:lstStyle/>
          <a:p>
            <a:r>
              <a:rPr lang="en-US" b="1" dirty="0" smtClean="0">
                <a:solidFill>
                  <a:srgbClr val="002060"/>
                </a:solidFill>
              </a:rPr>
              <a:t>Protecting Against MCE and EMP</a:t>
            </a:r>
            <a:endParaRPr lang="en-US" b="1" dirty="0">
              <a:solidFill>
                <a:srgbClr val="002060"/>
              </a:solidFill>
            </a:endParaRPr>
          </a:p>
        </p:txBody>
      </p:sp>
      <p:sp>
        <p:nvSpPr>
          <p:cNvPr id="3" name="Content Placeholder 2"/>
          <p:cNvSpPr>
            <a:spLocks noGrp="1"/>
          </p:cNvSpPr>
          <p:nvPr>
            <p:ph idx="1"/>
          </p:nvPr>
        </p:nvSpPr>
        <p:spPr>
          <a:ln w="38100">
            <a:solidFill>
              <a:srgbClr val="0070C0"/>
            </a:solidFill>
          </a:ln>
        </p:spPr>
        <p:txBody>
          <a:bodyPr>
            <a:normAutofit fontScale="92500"/>
          </a:bodyPr>
          <a:lstStyle/>
          <a:p>
            <a:r>
              <a:rPr lang="en-US" sz="2800" dirty="0" smtClean="0">
                <a:latin typeface="Times New Roman" pitchFamily="18" charset="0"/>
                <a:cs typeface="Times New Roman" pitchFamily="18" charset="0"/>
              </a:rPr>
              <a:t>The problem is real</a:t>
            </a:r>
          </a:p>
          <a:p>
            <a:r>
              <a:rPr lang="en-US" sz="2800" dirty="0" smtClean="0">
                <a:latin typeface="Times New Roman" pitchFamily="18" charset="0"/>
                <a:cs typeface="Times New Roman" pitchFamily="18" charset="0"/>
              </a:rPr>
              <a:t>In order to design equipment and a communications station to withstand EMP  (Harden it) will be costly.</a:t>
            </a:r>
          </a:p>
          <a:p>
            <a:r>
              <a:rPr lang="en-US" sz="2800" dirty="0" smtClean="0">
                <a:latin typeface="Times New Roman" pitchFamily="18" charset="0"/>
                <a:cs typeface="Times New Roman" pitchFamily="18" charset="0"/>
              </a:rPr>
              <a:t>Store back up equipment disconnected and in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a  “Faraday Shield” or other Metal enclosure. </a:t>
            </a:r>
          </a:p>
          <a:p>
            <a:r>
              <a:rPr lang="en-US" sz="2800" dirty="0" smtClean="0">
                <a:latin typeface="Times New Roman" pitchFamily="18" charset="0"/>
                <a:cs typeface="Times New Roman" pitchFamily="18" charset="0"/>
              </a:rPr>
              <a:t>Disconnect any radio when not in use (antenna, power Supply, external microphones, data/computer lines, external modems and interfaces).</a:t>
            </a:r>
          </a:p>
          <a:p>
            <a:r>
              <a:rPr lang="en-US" sz="2800" dirty="0">
                <a:latin typeface="Times New Roman" pitchFamily="18" charset="0"/>
                <a:cs typeface="Times New Roman" pitchFamily="18" charset="0"/>
              </a:rPr>
              <a:t> VHF </a:t>
            </a:r>
            <a:r>
              <a:rPr lang="en-US" sz="2800" dirty="0" smtClean="0">
                <a:latin typeface="Times New Roman" pitchFamily="18" charset="0"/>
                <a:cs typeface="Times New Roman" pitchFamily="18" charset="0"/>
              </a:rPr>
              <a:t>and UHF radios for line </a:t>
            </a:r>
            <a:r>
              <a:rPr lang="en-US" sz="2800" dirty="0">
                <a:latin typeface="Times New Roman" pitchFamily="18" charset="0"/>
                <a:cs typeface="Times New Roman" pitchFamily="18" charset="0"/>
              </a:rPr>
              <a:t>of site </a:t>
            </a:r>
            <a:r>
              <a:rPr lang="en-US" sz="2800" dirty="0" smtClean="0">
                <a:latin typeface="Times New Roman" pitchFamily="18" charset="0"/>
                <a:cs typeface="Times New Roman" pitchFamily="18" charset="0"/>
              </a:rPr>
              <a:t>communication </a:t>
            </a:r>
            <a:r>
              <a:rPr lang="en-US" sz="2800" dirty="0">
                <a:latin typeface="Times New Roman" pitchFamily="18" charset="0"/>
                <a:cs typeface="Times New Roman" pitchFamily="18" charset="0"/>
              </a:rPr>
              <a:t>with small antennas (rubber ducky's) will likely survive </a:t>
            </a:r>
          </a:p>
          <a:p>
            <a:endParaRPr lang="en-US" sz="28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279415"/>
            <a:ext cx="1676400" cy="61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818167"/>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Monocultures</a:t>
            </a:r>
            <a:endParaRPr lang="en-US" b="1" dirty="0">
              <a:solidFill>
                <a:srgbClr val="002060"/>
              </a:solidFill>
            </a:endParaRPr>
          </a:p>
        </p:txBody>
      </p:sp>
      <p:sp>
        <p:nvSpPr>
          <p:cNvPr id="5" name="Content Placeholder 4"/>
          <p:cNvSpPr>
            <a:spLocks noGrp="1"/>
          </p:cNvSpPr>
          <p:nvPr>
            <p:ph idx="1"/>
          </p:nvPr>
        </p:nvSpPr>
        <p:spPr>
          <a:ln w="38100">
            <a:solidFill>
              <a:schemeClr val="accent1"/>
            </a:solidFill>
          </a:ln>
        </p:spPr>
        <p:txBody>
          <a:bodyPr/>
          <a:lstStyle/>
          <a:p>
            <a:r>
              <a:rPr lang="en-US" dirty="0" smtClean="0">
                <a:latin typeface="Times New Roman" pitchFamily="18" charset="0"/>
                <a:cs typeface="Times New Roman" pitchFamily="18" charset="0"/>
              </a:rPr>
              <a:t>Monocultures occur when society becomes dependent on a single crop, natural resource, network, technology, etc.  </a:t>
            </a:r>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We are at risk when one of these monocultures we are totally dependent on fails and we have no, or insufficient back up capability</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928383577"/>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fontScale="90000"/>
          </a:bodyPr>
          <a:lstStyle/>
          <a:p>
            <a:r>
              <a:rPr lang="en-US" b="1" dirty="0" smtClean="0">
                <a:solidFill>
                  <a:srgbClr val="002060"/>
                </a:solidFill>
              </a:rPr>
              <a:t>Amateur Radio in Disaster Recovery</a:t>
            </a:r>
            <a:endParaRPr lang="en-US" b="1" dirty="0">
              <a:solidFill>
                <a:srgbClr val="002060"/>
              </a:solidFill>
            </a:endParaRPr>
          </a:p>
        </p:txBody>
      </p:sp>
      <p:sp>
        <p:nvSpPr>
          <p:cNvPr id="3" name="Content Placeholder 2"/>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Amateur Radio incurs the obligation and responsibility to be ready and to provide vital communications during all emergencies including EMP and CME events.</a:t>
            </a:r>
            <a:endParaRPr lang="en-US" sz="2800" dirty="0">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3124200"/>
            <a:ext cx="2819400" cy="283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727601"/>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fontScale="90000"/>
          </a:bodyPr>
          <a:lstStyle/>
          <a:p>
            <a:r>
              <a:rPr lang="en-US" b="1" dirty="0" smtClean="0">
                <a:solidFill>
                  <a:srgbClr val="002060"/>
                </a:solidFill>
              </a:rPr>
              <a:t>Amateur Radio in Disaster Recovery</a:t>
            </a:r>
            <a:endParaRPr lang="en-US" b="1" dirty="0">
              <a:solidFill>
                <a:srgbClr val="002060"/>
              </a:solidFill>
            </a:endParaRPr>
          </a:p>
        </p:txBody>
      </p:sp>
      <p:sp>
        <p:nvSpPr>
          <p:cNvPr id="3" name="Content Placeholder 2"/>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A FEMA Administrator Described the Amateur Radio operator as the ultimate </a:t>
            </a:r>
            <a:r>
              <a:rPr lang="en-US" sz="2800" dirty="0" err="1" smtClean="0">
                <a:latin typeface="Times New Roman" pitchFamily="18" charset="0"/>
                <a:cs typeface="Times New Roman" pitchFamily="18" charset="0"/>
              </a:rPr>
              <a:t>comunications</a:t>
            </a:r>
            <a:r>
              <a:rPr lang="en-US" sz="2800" dirty="0" smtClean="0">
                <a:latin typeface="Times New Roman" pitchFamily="18" charset="0"/>
                <a:cs typeface="Times New Roman" pitchFamily="18" charset="0"/>
              </a:rPr>
              <a:t> backup. </a:t>
            </a:r>
          </a:p>
          <a:p>
            <a:r>
              <a:rPr lang="en-US" sz="2800" dirty="0" smtClean="0">
                <a:latin typeface="Times New Roman" pitchFamily="18" charset="0"/>
                <a:cs typeface="Times New Roman" pitchFamily="18" charset="0"/>
              </a:rPr>
              <a:t>Disaster response personnel, because of the resiliency in all other systems,  may tend to dismiss the amateur radio role as ultimate backup with their “my system can’t fail mentality”. </a:t>
            </a:r>
          </a:p>
          <a:p>
            <a:r>
              <a:rPr lang="en-US" sz="2800" dirty="0" smtClean="0">
                <a:latin typeface="Times New Roman" pitchFamily="18" charset="0"/>
                <a:cs typeface="Times New Roman" pitchFamily="18" charset="0"/>
              </a:rPr>
              <a:t>Remember when other communications systems fail Amateur Radio will be there. </a:t>
            </a:r>
          </a:p>
          <a:p>
            <a:endParaRPr lang="en-US" dirty="0"/>
          </a:p>
        </p:txBody>
      </p:sp>
    </p:spTree>
    <p:extLst>
      <p:ext uri="{BB962C8B-B14F-4D97-AF65-F5344CB8AC3E}">
        <p14:creationId xmlns:p14="http://schemas.microsoft.com/office/powerpoint/2010/main" val="4188891261"/>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Have You Given Up Hope?</a:t>
            </a:r>
            <a:endParaRPr lang="en-US" b="1" dirty="0">
              <a:solidFill>
                <a:srgbClr val="002060"/>
              </a:solidFill>
            </a:endParaRPr>
          </a:p>
        </p:txBody>
      </p:sp>
      <p:sp>
        <p:nvSpPr>
          <p:cNvPr id="5" name="Content Placeholder 4"/>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Take steps to insure you have communication capability after the event. </a:t>
            </a:r>
          </a:p>
          <a:p>
            <a:r>
              <a:rPr lang="en-US" sz="2800" dirty="0" smtClean="0">
                <a:latin typeface="Times New Roman" pitchFamily="18" charset="0"/>
                <a:cs typeface="Times New Roman" pitchFamily="18" charset="0"/>
              </a:rPr>
              <a:t>Protect your sensitive electronics </a:t>
            </a:r>
          </a:p>
          <a:p>
            <a:r>
              <a:rPr lang="en-US" sz="2800" dirty="0" smtClean="0">
                <a:latin typeface="Times New Roman" pitchFamily="18" charset="0"/>
                <a:cs typeface="Times New Roman" pitchFamily="18" charset="0"/>
              </a:rPr>
              <a:t> Consider having Backup solar or wind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power to charge your radio batteries.  </a:t>
            </a:r>
          </a:p>
          <a:p>
            <a:r>
              <a:rPr lang="en-US" sz="2800" dirty="0" smtClean="0">
                <a:latin typeface="Times New Roman" pitchFamily="18" charset="0"/>
                <a:cs typeface="Times New Roman" pitchFamily="18" charset="0"/>
              </a:rPr>
              <a:t>A few watts on HF may get out quite well since many other man made noise sources may no longer be there.</a:t>
            </a:r>
            <a:endParaRPr lang="en-US" sz="2800" dirty="0">
              <a:latin typeface="Times New Roman" pitchFamily="18" charset="0"/>
              <a:cs typeface="Times New Roman" pitchFamily="18" charset="0"/>
            </a:endParaRPr>
          </a:p>
        </p:txBody>
      </p:sp>
      <p:pic>
        <p:nvPicPr>
          <p:cNvPr id="9219" name="Picture 3" descr="C:\Users\Jack\AppData\Local\Microsoft\Windows\Temporary Internet Files\Content.IE5\0BBBL851\MC90043381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209800"/>
            <a:ext cx="144780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019449"/>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When All Else Fails</a:t>
            </a:r>
            <a:endParaRPr lang="en-US" b="1" dirty="0">
              <a:solidFill>
                <a:srgbClr val="002060"/>
              </a:solidFill>
            </a:endParaRPr>
          </a:p>
        </p:txBody>
      </p:sp>
      <p:sp>
        <p:nvSpPr>
          <p:cNvPr id="5" name="Content Placeholder 4"/>
          <p:cNvSpPr>
            <a:spLocks noGrp="1"/>
          </p:cNvSpPr>
          <p:nvPr>
            <p:ph idx="1"/>
          </p:nvPr>
        </p:nvSpPr>
        <p:spPr>
          <a:xfrm>
            <a:off x="457200" y="1600200"/>
            <a:ext cx="8229600" cy="4800600"/>
          </a:xfrm>
          <a:ln w="38100">
            <a:solidFill>
              <a:srgbClr val="0070C0"/>
            </a:solidFill>
          </a:ln>
        </p:spPr>
        <p:txBody>
          <a:bodyPr>
            <a:noAutofit/>
          </a:bodyPr>
          <a:lstStyle/>
          <a:p>
            <a:r>
              <a:rPr lang="en-US" sz="2800" dirty="0" smtClean="0">
                <a:latin typeface="Times New Roman" pitchFamily="18" charset="0"/>
                <a:cs typeface="Times New Roman" pitchFamily="18" charset="0"/>
              </a:rPr>
              <a:t>An EMP or MCE event could cause massive social disorder, starvation and disease.  </a:t>
            </a:r>
          </a:p>
          <a:p>
            <a:r>
              <a:rPr lang="en-US" sz="2800" dirty="0">
                <a:latin typeface="Times New Roman" pitchFamily="18" charset="0"/>
                <a:cs typeface="Times New Roman" pitchFamily="18" charset="0"/>
              </a:rPr>
              <a:t>S</a:t>
            </a:r>
            <a:r>
              <a:rPr lang="en-US" sz="2800" dirty="0" smtClean="0">
                <a:latin typeface="Times New Roman" pitchFamily="18" charset="0"/>
                <a:cs typeface="Times New Roman" pitchFamily="18" charset="0"/>
              </a:rPr>
              <a:t>trong local social networks such as CERT, community, church groups, etc. will promote survival. </a:t>
            </a:r>
          </a:p>
          <a:p>
            <a:r>
              <a:rPr lang="en-US" sz="2800" dirty="0" smtClean="0">
                <a:latin typeface="Times New Roman" pitchFamily="18" charset="0"/>
                <a:cs typeface="Times New Roman" pitchFamily="18" charset="0"/>
              </a:rPr>
              <a:t>Man made and solar EMP can destroy communications equipment radio amateurs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rely on.  Communications readiness will be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extremely </a:t>
            </a:r>
            <a:r>
              <a:rPr lang="en-US" sz="2800" dirty="0">
                <a:latin typeface="Times New Roman" pitchFamily="18" charset="0"/>
                <a:cs typeface="Times New Roman" pitchFamily="18" charset="0"/>
              </a:rPr>
              <a:t>v</a:t>
            </a:r>
            <a:r>
              <a:rPr lang="en-US" sz="2800" dirty="0" smtClean="0">
                <a:latin typeface="Times New Roman" pitchFamily="18" charset="0"/>
                <a:cs typeface="Times New Roman" pitchFamily="18" charset="0"/>
              </a:rPr>
              <a:t>aluable and communicators valued.</a:t>
            </a:r>
          </a:p>
          <a:p>
            <a:r>
              <a:rPr lang="en-US" sz="2800" dirty="0" smtClean="0">
                <a:latin typeface="Times New Roman" pitchFamily="18" charset="0"/>
                <a:cs typeface="Times New Roman" pitchFamily="18" charset="0"/>
              </a:rPr>
              <a:t>Your equipment must be protected.   </a:t>
            </a:r>
            <a:endParaRPr lang="en-US" sz="28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7162" y="4876800"/>
            <a:ext cx="1063438" cy="1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2370872"/>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fontScale="90000"/>
          </a:bodyPr>
          <a:lstStyle/>
          <a:p>
            <a:r>
              <a:rPr lang="en-US" b="1" dirty="0" smtClean="0">
                <a:solidFill>
                  <a:srgbClr val="002060"/>
                </a:solidFill>
              </a:rPr>
              <a:t>EMP Protection-The Faraday Shield</a:t>
            </a:r>
            <a:endParaRPr lang="en-US" b="1" dirty="0">
              <a:solidFill>
                <a:srgbClr val="002060"/>
              </a:solidFill>
            </a:endParaRPr>
          </a:p>
        </p:txBody>
      </p:sp>
      <p:sp>
        <p:nvSpPr>
          <p:cNvPr id="5" name="Content Placeholder 4"/>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A “Faraday Shield” can protect radio and electrical equipment.</a:t>
            </a:r>
          </a:p>
          <a:p>
            <a:r>
              <a:rPr lang="en-US" sz="2800" dirty="0" smtClean="0">
                <a:latin typeface="Times New Roman" pitchFamily="18" charset="0"/>
                <a:cs typeface="Times New Roman" pitchFamily="18" charset="0"/>
              </a:rPr>
              <a:t>A “Faraday Shield” is enough metal around an object keep radio frequency out.  It can be solid or mesh material.</a:t>
            </a:r>
          </a:p>
          <a:p>
            <a:r>
              <a:rPr lang="en-US" sz="2800" dirty="0" smtClean="0">
                <a:latin typeface="Times New Roman" pitchFamily="18" charset="0"/>
                <a:cs typeface="Times New Roman" pitchFamily="18" charset="0"/>
              </a:rPr>
              <a:t>Aluminum foil wrapping works, a galvanized trash can, ammo can or file cabinet will work as well.</a:t>
            </a:r>
          </a:p>
          <a:p>
            <a:r>
              <a:rPr lang="en-US" sz="2800" dirty="0" smtClean="0">
                <a:latin typeface="Times New Roman" pitchFamily="18" charset="0"/>
                <a:cs typeface="Times New Roman" pitchFamily="18" charset="0"/>
              </a:rPr>
              <a:t>A ground lead on the shield can act as an antenna.  </a:t>
            </a:r>
            <a:endParaRPr lang="en-US" sz="2800"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5969" y="5334000"/>
            <a:ext cx="130800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506009"/>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fontScale="90000"/>
          </a:bodyPr>
          <a:lstStyle/>
          <a:p>
            <a:r>
              <a:rPr lang="en-US" b="1" dirty="0" smtClean="0">
                <a:solidFill>
                  <a:srgbClr val="002060"/>
                </a:solidFill>
              </a:rPr>
              <a:t>Wrap Radios In Foil And Place In Bags</a:t>
            </a:r>
            <a:endParaRPr lang="en-US" b="1" dirty="0">
              <a:solidFill>
                <a:srgbClr val="002060"/>
              </a:solidFill>
            </a:endParaRP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95197" y="1524000"/>
            <a:ext cx="2924669"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7453" y="4648201"/>
            <a:ext cx="2836947"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1600200"/>
            <a:ext cx="4953000" cy="4832092"/>
          </a:xfrm>
          <a:prstGeom prst="rect">
            <a:avLst/>
          </a:prstGeom>
          <a:noFill/>
          <a:ln w="38100">
            <a:solidFill>
              <a:srgbClr val="0070C0"/>
            </a:solidFill>
          </a:ln>
        </p:spPr>
        <p:txBody>
          <a:bodyPr wrap="square" rtlCol="0">
            <a:spAutoFit/>
          </a:bodyPr>
          <a:lstStyle/>
          <a:p>
            <a:pPr marL="285750" indent="-285750">
              <a:buFont typeface="Arial" pitchFamily="34" charset="0"/>
              <a:buChar char="•"/>
            </a:pPr>
            <a:r>
              <a:rPr lang="en-US" sz="2800" dirty="0" smtClean="0">
                <a:latin typeface="Times New Roman" pitchFamily="18" charset="0"/>
                <a:cs typeface="Times New Roman" pitchFamily="18" charset="0"/>
              </a:rPr>
              <a:t>Choose the radios and gear to be protected.  Consider HT’s, small mobiles, accessories and a portable short wave receiver. </a:t>
            </a:r>
          </a:p>
          <a:p>
            <a:pPr marL="285750" indent="-285750">
              <a:buFont typeface="Arial" pitchFamily="34" charset="0"/>
              <a:buChar char="•"/>
            </a:pPr>
            <a:r>
              <a:rPr lang="en-US" sz="2800" dirty="0" smtClean="0">
                <a:latin typeface="Times New Roman" pitchFamily="18" charset="0"/>
                <a:cs typeface="Times New Roman" pitchFamily="18" charset="0"/>
              </a:rPr>
              <a:t>Wrap in aluminum foil.  Be sure to seal joints by folding.</a:t>
            </a:r>
          </a:p>
          <a:p>
            <a:pPr marL="285750" indent="-285750">
              <a:buFont typeface="Arial" pitchFamily="34" charset="0"/>
              <a:buChar char="•"/>
            </a:pPr>
            <a:r>
              <a:rPr lang="en-US" sz="2800" dirty="0" smtClean="0">
                <a:latin typeface="Times New Roman" pitchFamily="18" charset="0"/>
                <a:cs typeface="Times New Roman" pitchFamily="18" charset="0"/>
              </a:rPr>
              <a:t>Place wrapped items in plastic bags, insulated from each other. </a:t>
            </a:r>
          </a:p>
          <a:p>
            <a:pPr marL="285750" indent="-285750">
              <a:buFont typeface="Arial" pitchFamily="34" charset="0"/>
              <a:buChar char="•"/>
            </a:pPr>
            <a:r>
              <a:rPr lang="en-US" sz="2800" dirty="0" smtClean="0">
                <a:latin typeface="Times New Roman" pitchFamily="18" charset="0"/>
                <a:cs typeface="Times New Roman" pitchFamily="18" charset="0"/>
              </a:rPr>
              <a:t>Place gear in a metal container with a lid.</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954971281"/>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An Ammo Case Faraday Shield</a:t>
            </a:r>
            <a:endParaRPr lang="en-US" b="1" dirty="0">
              <a:solidFill>
                <a:srgbClr val="002060"/>
              </a:solidFill>
            </a:endParaRPr>
          </a:p>
        </p:txBody>
      </p:sp>
      <p:sp>
        <p:nvSpPr>
          <p:cNvPr id="5" name="Content Placeholder 4"/>
          <p:cNvSpPr>
            <a:spLocks noGrp="1"/>
          </p:cNvSpPr>
          <p:nvPr>
            <p:ph idx="1"/>
          </p:nvPr>
        </p:nvSpPr>
        <p:spPr>
          <a:xfrm>
            <a:off x="457200" y="1600200"/>
            <a:ext cx="8229600" cy="4525963"/>
          </a:xfrm>
          <a:ln w="38100">
            <a:solidFill>
              <a:srgbClr val="0070C0"/>
            </a:solidFill>
          </a:ln>
        </p:spPr>
        <p:txBody>
          <a:bodyPr>
            <a:normAutofit/>
          </a:bodyPr>
          <a:lstStyle/>
          <a:p>
            <a:r>
              <a:rPr lang="en-US" sz="2800" dirty="0" smtClean="0">
                <a:latin typeface="Times New Roman" pitchFamily="18" charset="0"/>
                <a:cs typeface="Times New Roman" pitchFamily="18" charset="0"/>
              </a:rPr>
              <a:t>An Ammo case can provide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electrical as well as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environmental protection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for you sensitive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electronics.</a:t>
            </a:r>
          </a:p>
          <a:p>
            <a:r>
              <a:rPr lang="en-US" sz="2800" dirty="0" smtClean="0">
                <a:latin typeface="Times New Roman" pitchFamily="18" charset="0"/>
                <a:cs typeface="Times New Roman" pitchFamily="18" charset="0"/>
              </a:rPr>
              <a:t>Other metal storage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containers like a metal file cabinet,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or galvanized trash can  (with a tight metal lid) for larger items. </a:t>
            </a:r>
            <a:endParaRPr lang="en-US" sz="2800" dirty="0">
              <a:latin typeface="Times New Roman" pitchFamily="18" charset="0"/>
              <a:cs typeface="Times New Roman" pitchFamily="18" charset="0"/>
            </a:endParaRPr>
          </a:p>
        </p:txBody>
      </p:sp>
      <p:pic>
        <p:nvPicPr>
          <p:cNvPr id="16386" name="Picture 2" descr="http://primages.colemans.com/134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628110"/>
            <a:ext cx="3553047" cy="3020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923633"/>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Using The Ammo Case </a:t>
            </a:r>
            <a:endParaRPr lang="en-US" b="1" dirty="0">
              <a:solidFill>
                <a:srgbClr val="002060"/>
              </a:solidFill>
            </a:endParaRPr>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2133600"/>
            <a:ext cx="4876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3400" y="1457980"/>
            <a:ext cx="8229600"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Install insulation/padding material on the inside.</a:t>
            </a:r>
            <a:endParaRPr lang="en-US" sz="2800" dirty="0">
              <a:latin typeface="Times New Roman" pitchFamily="18" charset="0"/>
              <a:cs typeface="Times New Roman" pitchFamily="18" charset="0"/>
            </a:endParaRPr>
          </a:p>
        </p:txBody>
      </p:sp>
      <p:sp>
        <p:nvSpPr>
          <p:cNvPr id="4" name="TextBox 3"/>
          <p:cNvSpPr txBox="1"/>
          <p:nvPr/>
        </p:nvSpPr>
        <p:spPr>
          <a:xfrm>
            <a:off x="533400" y="3657600"/>
            <a:ext cx="8305800"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The ammo box can hold a lot of your gear</a:t>
            </a:r>
            <a:endParaRPr lang="en-US" sz="2800" dirty="0">
              <a:latin typeface="Times New Roman" pitchFamily="18" charset="0"/>
              <a:cs typeface="Times New Roman" pitchFamily="18" charset="0"/>
            </a:endParaRP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114800"/>
            <a:ext cx="3714418" cy="2424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 y="1524000"/>
            <a:ext cx="8229600" cy="50292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130676"/>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57818">
            <a:off x="781493" y="4684672"/>
            <a:ext cx="333375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EMP And Vacuum Tube Gear</a:t>
            </a:r>
            <a:endParaRPr lang="en-US" b="1" dirty="0">
              <a:solidFill>
                <a:srgbClr val="002060"/>
              </a:solidFill>
            </a:endParaRPr>
          </a:p>
        </p:txBody>
      </p:sp>
      <p:sp>
        <p:nvSpPr>
          <p:cNvPr id="5" name="Content Placeholder 4"/>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An EMP flash will fry any un-protected solid state equipment because solid devices are so sensitive. </a:t>
            </a:r>
          </a:p>
          <a:p>
            <a:r>
              <a:rPr lang="en-US" sz="2800" dirty="0" smtClean="0">
                <a:latin typeface="Times New Roman" pitchFamily="18" charset="0"/>
                <a:cs typeface="Times New Roman" pitchFamily="18" charset="0"/>
              </a:rPr>
              <a:t>Vacuum tubes are generally unaffected. </a:t>
            </a:r>
          </a:p>
          <a:p>
            <a:r>
              <a:rPr lang="en-US" sz="2800" dirty="0" smtClean="0">
                <a:latin typeface="Times New Roman" pitchFamily="18" charset="0"/>
                <a:cs typeface="Times New Roman" pitchFamily="18" charset="0"/>
              </a:rPr>
              <a:t>Vacuum tube transmitters and receivers are substantially unaffected but receivers may loose may loose front end coils and components. </a:t>
            </a:r>
          </a:p>
          <a:p>
            <a:r>
              <a:rPr lang="en-US" sz="2800" dirty="0" smtClean="0">
                <a:latin typeface="Times New Roman" pitchFamily="18" charset="0"/>
                <a:cs typeface="Times New Roman" pitchFamily="18" charset="0"/>
              </a:rPr>
              <a:t>Anything with a power cord is at risk</a:t>
            </a:r>
            <a:endParaRPr lang="en-US" sz="28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800600"/>
            <a:ext cx="170295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74" y="4953000"/>
            <a:ext cx="1752600" cy="1150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6507537"/>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a:bodyPr>
          <a:lstStyle/>
          <a:p>
            <a:r>
              <a:rPr lang="en-US" b="1" dirty="0" smtClean="0">
                <a:solidFill>
                  <a:srgbClr val="002060"/>
                </a:solidFill>
              </a:rPr>
              <a:t>Dig Out That Old Heathkit</a:t>
            </a:r>
            <a:endParaRPr lang="en-US" b="1" dirty="0">
              <a:solidFill>
                <a:srgbClr val="002060"/>
              </a:solidFill>
            </a:endParaRPr>
          </a:p>
        </p:txBody>
      </p:sp>
      <p:sp>
        <p:nvSpPr>
          <p:cNvPr id="5" name="Content Placeholder 4"/>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Vacuum tube amateur radio receivers and transmitters will likely survive EMP, as long as there are no leads connected.</a:t>
            </a:r>
          </a:p>
          <a:p>
            <a:r>
              <a:rPr lang="en-US" sz="2800" dirty="0" smtClean="0">
                <a:latin typeface="Times New Roman" pitchFamily="18" charset="0"/>
                <a:cs typeface="Times New Roman" pitchFamily="18" charset="0"/>
              </a:rPr>
              <a:t>Keeping spare parts for Vacuum tube receiver front ends etc. would be prudent.</a:t>
            </a:r>
          </a:p>
          <a:p>
            <a:r>
              <a:rPr lang="en-US" sz="2800" dirty="0" smtClean="0">
                <a:latin typeface="Times New Roman" pitchFamily="18" charset="0"/>
                <a:cs typeface="Times New Roman" pitchFamily="18" charset="0"/>
              </a:rPr>
              <a:t>Powering vacuum tube equipment will quickly drain batteries (you will need and inverter for 115V power).</a:t>
            </a:r>
          </a:p>
          <a:p>
            <a:r>
              <a:rPr lang="en-US" sz="2800" dirty="0" smtClean="0">
                <a:latin typeface="Times New Roman" pitchFamily="18" charset="0"/>
                <a:cs typeface="Times New Roman" pitchFamily="18" charset="0"/>
              </a:rPr>
              <a:t>Solar power will keep them going.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996918141"/>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a:bodyPr>
          <a:lstStyle/>
          <a:p>
            <a:r>
              <a:rPr lang="en-US" b="1" dirty="0" smtClean="0">
                <a:solidFill>
                  <a:srgbClr val="002060"/>
                </a:solidFill>
              </a:rPr>
              <a:t>The Irish  Agriculture Monoculture   </a:t>
            </a:r>
            <a:endParaRPr lang="en-US" b="1" dirty="0">
              <a:solidFill>
                <a:srgbClr val="002060"/>
              </a:solidFill>
            </a:endParaRP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3733800"/>
            <a:ext cx="2895600" cy="1598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1583353"/>
            <a:ext cx="8229600" cy="4893647"/>
          </a:xfrm>
          <a:prstGeom prst="rect">
            <a:avLst/>
          </a:prstGeom>
          <a:noFill/>
          <a:ln w="38100">
            <a:solidFill>
              <a:schemeClr val="accent1"/>
            </a:solidFill>
          </a:ln>
        </p:spPr>
        <p:txBody>
          <a:bodyPr wrap="square" rtlCol="0">
            <a:spAutoFit/>
          </a:bodyPr>
          <a:lstStyle/>
          <a:p>
            <a:pPr marL="571500" indent="-571500">
              <a:buFont typeface="Arial" pitchFamily="34" charset="0"/>
              <a:buChar char="•"/>
            </a:pPr>
            <a:r>
              <a:rPr lang="en-US" sz="2800" dirty="0" smtClean="0"/>
              <a:t>The Irish Potato Famine was caused by a crop monoculture where the potato was the main food crop.  When the potato crops failed they had no alternative crop and many died. </a:t>
            </a:r>
          </a:p>
          <a:p>
            <a:pPr marL="571500" indent="-571500">
              <a:buFont typeface="Arial" pitchFamily="34" charset="0"/>
              <a:buChar char="•"/>
            </a:pPr>
            <a:endParaRPr lang="en-US" sz="2800" dirty="0"/>
          </a:p>
          <a:p>
            <a:pPr marL="571500" indent="-571500">
              <a:buFont typeface="Arial" pitchFamily="34" charset="0"/>
              <a:buChar char="•"/>
            </a:pPr>
            <a:endParaRPr lang="en-US" sz="2800" dirty="0" smtClean="0"/>
          </a:p>
          <a:p>
            <a:pPr marL="571500" indent="-571500">
              <a:buFont typeface="Arial" pitchFamily="34" charset="0"/>
              <a:buChar char="•"/>
            </a:pPr>
            <a:endParaRPr lang="en-US" sz="3600" dirty="0"/>
          </a:p>
          <a:p>
            <a:pPr marL="571500" indent="-571500">
              <a:buFont typeface="Arial" pitchFamily="34" charset="0"/>
              <a:buChar char="•"/>
            </a:pPr>
            <a:endParaRPr lang="en-US" sz="3600" dirty="0" smtClean="0"/>
          </a:p>
          <a:p>
            <a:pPr marL="571500" indent="-571500">
              <a:buFont typeface="Arial" pitchFamily="34" charset="0"/>
              <a:buChar char="•"/>
            </a:pPr>
            <a:endParaRPr lang="en-US" sz="3600" dirty="0"/>
          </a:p>
          <a:p>
            <a:pPr marL="571500" indent="-571500">
              <a:buFont typeface="Arial" pitchFamily="34" charset="0"/>
              <a:buChar char="•"/>
            </a:pPr>
            <a:endParaRPr lang="en-US" sz="36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200400"/>
            <a:ext cx="1781175" cy="2234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150765"/>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EMP And Lightning Protection</a:t>
            </a:r>
            <a:endParaRPr lang="en-US" b="1" dirty="0">
              <a:solidFill>
                <a:srgbClr val="002060"/>
              </a:solidFill>
            </a:endParaRPr>
          </a:p>
        </p:txBody>
      </p:sp>
      <p:sp>
        <p:nvSpPr>
          <p:cNvPr id="5" name="Content Placeholder 4"/>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Grounding protects against lightning but acts like an antenna for EMP.</a:t>
            </a:r>
          </a:p>
          <a:p>
            <a:r>
              <a:rPr lang="en-US" sz="2800" dirty="0" smtClean="0">
                <a:latin typeface="Times New Roman" pitchFamily="18" charset="0"/>
                <a:cs typeface="Times New Roman" pitchFamily="18" charset="0"/>
              </a:rPr>
              <a:t>Lightning and electrical safety grounds are required for safety and often by law. </a:t>
            </a:r>
          </a:p>
          <a:p>
            <a:r>
              <a:rPr lang="en-US" sz="2800" dirty="0" smtClean="0">
                <a:latin typeface="Times New Roman" pitchFamily="18" charset="0"/>
                <a:cs typeface="Times New Roman" pitchFamily="18" charset="0"/>
              </a:rPr>
              <a:t>EMP protection must supplement but not defeat lightning or electrical protections. </a:t>
            </a:r>
          </a:p>
          <a:p>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Most lightning damage comes from power line surges, therefore EMP/MCE protections are similar to lightning protection.  </a:t>
            </a:r>
          </a:p>
          <a:p>
            <a:endParaRPr lang="en-US" dirty="0"/>
          </a:p>
        </p:txBody>
      </p:sp>
    </p:spTree>
    <p:extLst>
      <p:ext uri="{BB962C8B-B14F-4D97-AF65-F5344CB8AC3E}">
        <p14:creationId xmlns:p14="http://schemas.microsoft.com/office/powerpoint/2010/main" val="399688273"/>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EMP Antenna Protection</a:t>
            </a:r>
            <a:endParaRPr lang="en-US" b="1" dirty="0">
              <a:solidFill>
                <a:srgbClr val="002060"/>
              </a:solidFill>
            </a:endParaRPr>
          </a:p>
        </p:txBody>
      </p:sp>
      <p:sp>
        <p:nvSpPr>
          <p:cNvPr id="5" name="Content Placeholder 4"/>
          <p:cNvSpPr>
            <a:spLocks noGrp="1"/>
          </p:cNvSpPr>
          <p:nvPr>
            <p:ph idx="1"/>
          </p:nvPr>
        </p:nvSpPr>
        <p:spPr>
          <a:ln w="38100">
            <a:solidFill>
              <a:srgbClr val="0070C0"/>
            </a:solidFill>
          </a:ln>
        </p:spPr>
        <p:txBody>
          <a:bodyPr>
            <a:normAutofit/>
          </a:bodyPr>
          <a:lstStyle/>
          <a:p>
            <a:r>
              <a:rPr lang="en-US" sz="2800" b="1" dirty="0" smtClean="0">
                <a:latin typeface="Times New Roman" pitchFamily="18" charset="0"/>
                <a:cs typeface="Times New Roman" pitchFamily="18" charset="0"/>
              </a:rPr>
              <a:t>E1 </a:t>
            </a:r>
            <a:r>
              <a:rPr lang="en-US" sz="2800" dirty="0" smtClean="0">
                <a:latin typeface="Times New Roman" pitchFamily="18" charset="0"/>
                <a:cs typeface="Times New Roman" pitchFamily="18" charset="0"/>
              </a:rPr>
              <a:t>EMP is a nanosecond voltage pulse.  Lightning arrestors will not stop it they are too slow (</a:t>
            </a:r>
            <a:r>
              <a:rPr lang="en-US" sz="2800" dirty="0" err="1" smtClean="0">
                <a:latin typeface="Times New Roman" pitchFamily="18" charset="0"/>
                <a:cs typeface="Times New Roman" pitchFamily="18" charset="0"/>
              </a:rPr>
              <a:t>mili</a:t>
            </a:r>
            <a:r>
              <a:rPr lang="en-US" sz="2800" dirty="0" smtClean="0">
                <a:latin typeface="Times New Roman" pitchFamily="18" charset="0"/>
                <a:cs typeface="Times New Roman" pitchFamily="18" charset="0"/>
              </a:rPr>
              <a:t>-seconds).</a:t>
            </a:r>
          </a:p>
          <a:p>
            <a:r>
              <a:rPr lang="en-US" sz="2800" dirty="0" smtClean="0">
                <a:latin typeface="Times New Roman" pitchFamily="18" charset="0"/>
                <a:cs typeface="Times New Roman" pitchFamily="18" charset="0"/>
              </a:rPr>
              <a:t>Metal oxide Varistor’s (MOV’s) with low clamping voltages and fast </a:t>
            </a:r>
            <a:r>
              <a:rPr lang="en-US" sz="2800" dirty="0" err="1" smtClean="0">
                <a:latin typeface="Times New Roman" pitchFamily="18" charset="0"/>
                <a:cs typeface="Times New Roman" pitchFamily="18" charset="0"/>
              </a:rPr>
              <a:t>nano</a:t>
            </a:r>
            <a:r>
              <a:rPr lang="en-US" sz="2800" dirty="0" smtClean="0">
                <a:latin typeface="Times New Roman" pitchFamily="18" charset="0"/>
                <a:cs typeface="Times New Roman" pitchFamily="18" charset="0"/>
              </a:rPr>
              <a:t>-second response time can prevent EMP pulse from getting into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the equipment. They need to be connected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across all inputs, antennas, power</a:t>
            </a: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r>
              <a:rPr lang="en-US" sz="2800" dirty="0" smtClean="0">
                <a:latin typeface="Times New Roman" pitchFamily="18" charset="0"/>
                <a:cs typeface="Times New Roman" pitchFamily="18" charset="0"/>
              </a:rPr>
              <a:t>supply leads, microphone leads, data</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lines, etc.</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4419600"/>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0483384"/>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EMP and VHF/UHF</a:t>
            </a:r>
            <a:endParaRPr lang="en-US" b="1" dirty="0">
              <a:solidFill>
                <a:srgbClr val="002060"/>
              </a:solidFill>
            </a:endParaRPr>
          </a:p>
        </p:txBody>
      </p:sp>
      <p:sp>
        <p:nvSpPr>
          <p:cNvPr id="3" name="Content Placeholder 2"/>
          <p:cNvSpPr>
            <a:spLocks noGrp="1"/>
          </p:cNvSpPr>
          <p:nvPr>
            <p:ph idx="1"/>
          </p:nvPr>
        </p:nvSpPr>
        <p:spPr>
          <a:xfrm>
            <a:off x="457200" y="1600200"/>
            <a:ext cx="8229600" cy="5029200"/>
          </a:xfrm>
          <a:ln w="38100">
            <a:solidFill>
              <a:srgbClr val="0070C0"/>
            </a:solidFill>
          </a:ln>
        </p:spPr>
        <p:txBody>
          <a:bodyPr>
            <a:normAutofit/>
          </a:bodyPr>
          <a:lstStyle/>
          <a:p>
            <a:r>
              <a:rPr lang="en-US" sz="2800" dirty="0" smtClean="0">
                <a:latin typeface="Times New Roman" pitchFamily="18" charset="0"/>
                <a:cs typeface="Times New Roman" pitchFamily="18" charset="0"/>
              </a:rPr>
              <a:t>An EMP Flash conveys little energy above 100 MHz.</a:t>
            </a:r>
          </a:p>
          <a:p>
            <a:r>
              <a:rPr lang="en-US" sz="2800" dirty="0" smtClean="0">
                <a:latin typeface="Times New Roman" pitchFamily="18" charset="0"/>
                <a:cs typeface="Times New Roman" pitchFamily="18" charset="0"/>
              </a:rPr>
              <a:t>Hand Held transceivers with rubber ducky antennas are at little risk (unless plugged into a charger).</a:t>
            </a:r>
          </a:p>
          <a:p>
            <a:r>
              <a:rPr lang="en-US" sz="2800" dirty="0" smtClean="0">
                <a:latin typeface="Times New Roman" pitchFamily="18" charset="0"/>
                <a:cs typeface="Times New Roman" pitchFamily="18" charset="0"/>
              </a:rPr>
              <a:t>UHF and VHF repeaters are unlikely to survive EMP effects with their </a:t>
            </a:r>
            <a:r>
              <a:rPr lang="en-US" sz="2800" dirty="0">
                <a:latin typeface="Times New Roman" pitchFamily="18" charset="0"/>
                <a:cs typeface="Times New Roman" pitchFamily="18" charset="0"/>
              </a:rPr>
              <a:t>line operated power supplies </a:t>
            </a:r>
            <a:r>
              <a:rPr lang="en-US" sz="2800" dirty="0" smtClean="0">
                <a:latin typeface="Times New Roman" pitchFamily="18" charset="0"/>
                <a:cs typeface="Times New Roman" pitchFamily="18" charset="0"/>
              </a:rPr>
              <a:t>antennas and towers </a:t>
            </a:r>
            <a:endParaRPr lang="en-US" sz="2800" dirty="0">
              <a:latin typeface="Times New Roman" pitchFamily="18" charset="0"/>
              <a:cs typeface="Times New Roman" pitchFamily="18" charset="0"/>
            </a:endParaRPr>
          </a:p>
        </p:txBody>
      </p:sp>
      <p:grpSp>
        <p:nvGrpSpPr>
          <p:cNvPr id="4" name="Group 3"/>
          <p:cNvGrpSpPr/>
          <p:nvPr/>
        </p:nvGrpSpPr>
        <p:grpSpPr>
          <a:xfrm>
            <a:off x="6858000" y="4038600"/>
            <a:ext cx="1600200" cy="2371385"/>
            <a:chOff x="5257800" y="3552428"/>
            <a:chExt cx="2057400" cy="3086157"/>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572000"/>
              <a:ext cx="2057400" cy="206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8388" y="3552428"/>
              <a:ext cx="138112"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777396436"/>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Post EMP/CME powering of radios</a:t>
            </a:r>
            <a:endParaRPr lang="en-US" b="1" dirty="0">
              <a:solidFill>
                <a:srgbClr val="002060"/>
              </a:solidFill>
            </a:endParaRPr>
          </a:p>
        </p:txBody>
      </p:sp>
      <p:sp>
        <p:nvSpPr>
          <p:cNvPr id="3" name="Content Placeholder 2"/>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After an EMP/MCE event electrical power may be down for an extended period of time. </a:t>
            </a:r>
          </a:p>
          <a:p>
            <a:r>
              <a:rPr lang="en-US" sz="2800" dirty="0" smtClean="0">
                <a:latin typeface="Times New Roman" pitchFamily="18" charset="0"/>
                <a:cs typeface="Times New Roman" pitchFamily="18" charset="0"/>
              </a:rPr>
              <a:t>Communications will depend on emergency power. </a:t>
            </a:r>
          </a:p>
          <a:p>
            <a:r>
              <a:rPr lang="en-US" sz="2800" dirty="0" smtClean="0">
                <a:latin typeface="Times New Roman" pitchFamily="18" charset="0"/>
                <a:cs typeface="Times New Roman" pitchFamily="18" charset="0"/>
              </a:rPr>
              <a:t>Gasoline generators will run out of fuel, and soon none will be available. </a:t>
            </a:r>
          </a:p>
          <a:p>
            <a:r>
              <a:rPr lang="en-US" sz="2800" dirty="0" smtClean="0">
                <a:latin typeface="Times New Roman" pitchFamily="18" charset="0"/>
                <a:cs typeface="Times New Roman" pitchFamily="18" charset="0"/>
              </a:rPr>
              <a:t>Batteries with solar power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charging will keep you on</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the air.  </a:t>
            </a:r>
            <a:endParaRPr lang="en-US" sz="2800" dirty="0">
              <a:latin typeface="Times New Roman" pitchFamily="18" charset="0"/>
              <a:cs typeface="Times New Roman" pitchFamily="18" charset="0"/>
            </a:endParaRPr>
          </a:p>
        </p:txBody>
      </p:sp>
      <p:pic>
        <p:nvPicPr>
          <p:cNvPr id="1027" name="Picture 3" descr="http://farm5.staticflickr.com/4049/4271720183_9a57e403a0_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3593902"/>
            <a:ext cx="3478049" cy="2363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971982"/>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Solar Power in a CME/EMP event</a:t>
            </a:r>
            <a:endParaRPr lang="en-US" b="1" dirty="0">
              <a:solidFill>
                <a:srgbClr val="002060"/>
              </a:solidFill>
            </a:endParaRPr>
          </a:p>
        </p:txBody>
      </p:sp>
      <p:sp>
        <p:nvSpPr>
          <p:cNvPr id="3" name="Content Placeholder 2"/>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EMP can fry solar panels, but a wire mesh “Faraday  shield” can protect them (but will cost efficiency). The leads also need to be protected with shielding and MOV’s. </a:t>
            </a:r>
          </a:p>
          <a:p>
            <a:r>
              <a:rPr lang="en-US" sz="2800" dirty="0" smtClean="0">
                <a:latin typeface="Times New Roman" pitchFamily="18" charset="0"/>
                <a:cs typeface="Times New Roman" pitchFamily="18" charset="0"/>
              </a:rPr>
              <a:t>An MCE surge will likely destroy solar systems connected to the power grid. </a:t>
            </a:r>
          </a:p>
          <a:p>
            <a:r>
              <a:rPr lang="en-US" sz="2800" dirty="0" smtClean="0">
                <a:latin typeface="Times New Roman" pitchFamily="18" charset="0"/>
                <a:cs typeface="Times New Roman" pitchFamily="18" charset="0"/>
              </a:rPr>
              <a:t>A solar power system kept in a “Faraday  shield” and deployed after the event is the best emergency power source.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99137115"/>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EMP/CME and batteries</a:t>
            </a:r>
            <a:endParaRPr lang="en-US" b="1" dirty="0">
              <a:solidFill>
                <a:srgbClr val="002060"/>
              </a:solidFill>
            </a:endParaRPr>
          </a:p>
        </p:txBody>
      </p:sp>
      <p:sp>
        <p:nvSpPr>
          <p:cNvPr id="3" name="Content Placeholder 2"/>
          <p:cNvSpPr>
            <a:spLocks noGrp="1"/>
          </p:cNvSpPr>
          <p:nvPr>
            <p:ph idx="1"/>
          </p:nvPr>
        </p:nvSpPr>
        <p:spPr>
          <a:ln w="38100">
            <a:solidFill>
              <a:srgbClr val="0070C0"/>
            </a:solidFill>
          </a:ln>
        </p:spPr>
        <p:txBody>
          <a:bodyPr>
            <a:normAutofit/>
          </a:bodyPr>
          <a:lstStyle/>
          <a:p>
            <a:r>
              <a:rPr lang="en-US" sz="2800" dirty="0" smtClean="0">
                <a:latin typeface="Times New Roman" pitchFamily="18" charset="0"/>
                <a:cs typeface="Times New Roman" pitchFamily="18" charset="0"/>
              </a:rPr>
              <a:t>Rechargeable batteries will provide emergency power for communications. </a:t>
            </a:r>
          </a:p>
          <a:p>
            <a:r>
              <a:rPr lang="en-US" sz="2800" dirty="0" smtClean="0">
                <a:latin typeface="Times New Roman" pitchFamily="18" charset="0"/>
                <a:cs typeface="Times New Roman" pitchFamily="18" charset="0"/>
              </a:rPr>
              <a:t>Solar power can recharge batteries as can other sources of electricity. </a:t>
            </a:r>
          </a:p>
          <a:p>
            <a:r>
              <a:rPr lang="en-US" sz="2800" dirty="0" smtClean="0">
                <a:latin typeface="Times New Roman" pitchFamily="18" charset="0"/>
                <a:cs typeface="Times New Roman" pitchFamily="18" charset="0"/>
              </a:rPr>
              <a:t>Batteries can be protected in “Faraday shields” as well.  Be sure the terminals are insulated from the “Faraday shield”. </a:t>
            </a:r>
          </a:p>
          <a:p>
            <a:r>
              <a:rPr lang="en-US" sz="2800" dirty="0" smtClean="0">
                <a:latin typeface="Times New Roman" pitchFamily="18" charset="0"/>
                <a:cs typeface="Times New Roman" pitchFamily="18" charset="0"/>
              </a:rPr>
              <a:t>Batteries connected to a charger at the time of an EMP/MCE event may be at risk.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278793468"/>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fontScale="90000"/>
          </a:bodyPr>
          <a:lstStyle/>
          <a:p>
            <a:r>
              <a:rPr lang="en-US" b="1" dirty="0" smtClean="0">
                <a:solidFill>
                  <a:srgbClr val="002060"/>
                </a:solidFill>
              </a:rPr>
              <a:t>EMP / CME &amp; Disaster Preparedness</a:t>
            </a:r>
            <a:endParaRPr lang="en-US" b="1" dirty="0">
              <a:solidFill>
                <a:srgbClr val="002060"/>
              </a:solidFill>
            </a:endParaRPr>
          </a:p>
        </p:txBody>
      </p:sp>
      <p:sp>
        <p:nvSpPr>
          <p:cNvPr id="3" name="Content Placeholder 2"/>
          <p:cNvSpPr>
            <a:spLocks noGrp="1"/>
          </p:cNvSpPr>
          <p:nvPr>
            <p:ph idx="1"/>
          </p:nvPr>
        </p:nvSpPr>
        <p:spPr>
          <a:ln w="38100">
            <a:solidFill>
              <a:srgbClr val="0070C0"/>
            </a:solidFill>
          </a:ln>
        </p:spPr>
        <p:txBody>
          <a:bodyPr>
            <a:normAutofit lnSpcReduction="10000"/>
          </a:bodyPr>
          <a:lstStyle/>
          <a:p>
            <a:r>
              <a:rPr lang="en-US" sz="2800" dirty="0" smtClean="0">
                <a:latin typeface="Times New Roman" pitchFamily="18" charset="0"/>
                <a:cs typeface="Times New Roman" pitchFamily="18" charset="0"/>
              </a:rPr>
              <a:t>Strengthen local social networks (Community,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CERT and Church groups)</a:t>
            </a:r>
          </a:p>
          <a:p>
            <a:r>
              <a:rPr lang="en-US" sz="2800" dirty="0" smtClean="0">
                <a:latin typeface="Times New Roman" pitchFamily="18" charset="0"/>
                <a:cs typeface="Times New Roman" pitchFamily="18" charset="0"/>
              </a:rPr>
              <a:t>Community enables survival. </a:t>
            </a:r>
          </a:p>
          <a:p>
            <a:r>
              <a:rPr lang="en-US" sz="2800" dirty="0" smtClean="0">
                <a:latin typeface="Times New Roman" pitchFamily="18" charset="0"/>
                <a:cs typeface="Times New Roman" pitchFamily="18" charset="0"/>
              </a:rPr>
              <a:t>Foster family survival with stored water, food, medicine and weapons (in other words be prepared).</a:t>
            </a:r>
          </a:p>
          <a:p>
            <a:r>
              <a:rPr lang="en-US" sz="2800" dirty="0" smtClean="0">
                <a:latin typeface="Times New Roman" pitchFamily="18" charset="0"/>
                <a:cs typeface="Times New Roman" pitchFamily="18" charset="0"/>
              </a:rPr>
              <a:t>Store unused equipment and back-up solar power system in faraday cages (batteries separately</a:t>
            </a:r>
            <a:r>
              <a:rPr lang="en-US" sz="2800" dirty="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Protect </a:t>
            </a:r>
            <a:r>
              <a:rPr lang="en-US" sz="2800" dirty="0">
                <a:latin typeface="Times New Roman" pitchFamily="18" charset="0"/>
                <a:cs typeface="Times New Roman" pitchFamily="18" charset="0"/>
              </a:rPr>
              <a:t>all antennas with MOV’s and all power supplies with isolated UPS’s (Uninterruptable Power Supplies) and MOV’s.</a:t>
            </a:r>
          </a:p>
          <a:p>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837032470"/>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Who Will You Talk To?</a:t>
            </a:r>
            <a:endParaRPr lang="en-US" b="1" dirty="0">
              <a:solidFill>
                <a:srgbClr val="002060"/>
              </a:solidFill>
            </a:endParaRPr>
          </a:p>
        </p:txBody>
      </p:sp>
      <p:sp>
        <p:nvSpPr>
          <p:cNvPr id="3" name="Content Placeholder 2"/>
          <p:cNvSpPr>
            <a:spLocks noGrp="1"/>
          </p:cNvSpPr>
          <p:nvPr>
            <p:ph idx="1"/>
          </p:nvPr>
        </p:nvSpPr>
        <p:spPr>
          <a:ln w="38100">
            <a:solidFill>
              <a:srgbClr val="0070C0"/>
            </a:solidFill>
          </a:ln>
        </p:spPr>
        <p:txBody>
          <a:bodyPr>
            <a:normAutofit/>
          </a:bodyPr>
          <a:lstStyle/>
          <a:p>
            <a:pPr marL="0" indent="0">
              <a:buNone/>
            </a:pPr>
            <a:r>
              <a:rPr lang="en-US" sz="2800" dirty="0" smtClean="0">
                <a:latin typeface="Times New Roman" pitchFamily="18" charset="0"/>
                <a:cs typeface="Times New Roman" pitchFamily="18" charset="0"/>
              </a:rPr>
              <a:t>Your gear is protected but:</a:t>
            </a:r>
          </a:p>
          <a:p>
            <a:r>
              <a:rPr lang="en-US" sz="2800" dirty="0" smtClean="0">
                <a:latin typeface="Times New Roman" pitchFamily="18" charset="0"/>
                <a:cs typeface="Times New Roman" pitchFamily="18" charset="0"/>
              </a:rPr>
              <a:t>Talk with your ham radio friends and get them to prepare also. </a:t>
            </a:r>
          </a:p>
          <a:p>
            <a:r>
              <a:rPr lang="en-US" sz="2800" dirty="0" smtClean="0">
                <a:latin typeface="Times New Roman" pitchFamily="18" charset="0"/>
                <a:cs typeface="Times New Roman" pitchFamily="18" charset="0"/>
              </a:rPr>
              <a:t>Use your extra gear for this project. </a:t>
            </a:r>
          </a:p>
          <a:p>
            <a:r>
              <a:rPr lang="en-US" sz="2800" dirty="0" smtClean="0">
                <a:latin typeface="Times New Roman" pitchFamily="18" charset="0"/>
                <a:cs typeface="Times New Roman" pitchFamily="18" charset="0"/>
              </a:rPr>
              <a:t>Rotate batteries &amp; recharge on an appropriate  schedule. </a:t>
            </a:r>
          </a:p>
          <a:p>
            <a:r>
              <a:rPr lang="en-US" sz="2800" dirty="0" smtClean="0">
                <a:latin typeface="Times New Roman" pitchFamily="18" charset="0"/>
                <a:cs typeface="Times New Roman" pitchFamily="18" charset="0"/>
              </a:rPr>
              <a:t>Stage kits at various sites</a:t>
            </a:r>
          </a:p>
          <a:p>
            <a:r>
              <a:rPr lang="en-US" sz="2800" dirty="0" smtClean="0">
                <a:latin typeface="Times New Roman" pitchFamily="18" charset="0"/>
                <a:cs typeface="Times New Roman" pitchFamily="18" charset="0"/>
              </a:rPr>
              <a:t>Mark kits for easy identification and location.</a:t>
            </a:r>
          </a:p>
          <a:p>
            <a:r>
              <a:rPr lang="en-US" sz="2800" dirty="0" smtClean="0">
                <a:latin typeface="Times New Roman" pitchFamily="18" charset="0"/>
                <a:cs typeface="Times New Roman" pitchFamily="18" charset="0"/>
              </a:rPr>
              <a:t>Don’t forget to test items in the kits periodically.</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981627679"/>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fontScale="90000"/>
          </a:bodyPr>
          <a:lstStyle/>
          <a:p>
            <a:r>
              <a:rPr lang="en-US" b="1" dirty="0" smtClean="0">
                <a:solidFill>
                  <a:srgbClr val="002060"/>
                </a:solidFill>
              </a:rPr>
              <a:t>Further information and investigation</a:t>
            </a:r>
            <a:endParaRPr lang="en-US" b="1" dirty="0">
              <a:solidFill>
                <a:srgbClr val="002060"/>
              </a:solidFill>
            </a:endParaRPr>
          </a:p>
        </p:txBody>
      </p:sp>
      <p:sp>
        <p:nvSpPr>
          <p:cNvPr id="3" name="Content Placeholder 2"/>
          <p:cNvSpPr>
            <a:spLocks noGrp="1"/>
          </p:cNvSpPr>
          <p:nvPr>
            <p:ph idx="1"/>
          </p:nvPr>
        </p:nvSpPr>
        <p:spPr>
          <a:ln w="38100">
            <a:solidFill>
              <a:schemeClr val="accent1"/>
            </a:solidFill>
          </a:ln>
        </p:spPr>
        <p:txBody>
          <a:bodyPr>
            <a:normAutofit fontScale="92500" lnSpcReduction="10000"/>
          </a:bodyPr>
          <a:lstStyle/>
          <a:p>
            <a:r>
              <a:rPr lang="en-US" sz="2800" dirty="0" smtClean="0"/>
              <a:t>A good single source regarding EMP and Radio is Jerry </a:t>
            </a:r>
            <a:r>
              <a:rPr lang="en-US" sz="2800" dirty="0" err="1" smtClean="0"/>
              <a:t>Emanuelson</a:t>
            </a:r>
            <a:r>
              <a:rPr lang="en-US" sz="2800" dirty="0" smtClean="0"/>
              <a:t> at </a:t>
            </a:r>
            <a:r>
              <a:rPr lang="en-US" sz="2800" dirty="0" smtClean="0">
                <a:hlinkClick r:id="rId3"/>
              </a:rPr>
              <a:t>http</a:t>
            </a:r>
            <a:r>
              <a:rPr lang="en-US" sz="2800" dirty="0">
                <a:hlinkClick r:id="rId3"/>
              </a:rPr>
              <a:t>://www.futurescience.com/emp.html</a:t>
            </a:r>
            <a:r>
              <a:rPr lang="en-US" sz="2800" dirty="0" smtClean="0"/>
              <a:t/>
            </a:r>
            <a:br>
              <a:rPr lang="en-US" sz="2800" dirty="0" smtClean="0"/>
            </a:br>
            <a:r>
              <a:rPr lang="en-US" sz="2800" dirty="0" smtClean="0"/>
              <a:t> </a:t>
            </a:r>
          </a:p>
          <a:p>
            <a:r>
              <a:rPr lang="en-US" sz="2800" dirty="0" smtClean="0"/>
              <a:t>QST archive articles: </a:t>
            </a:r>
            <a:r>
              <a:rPr lang="en-US" sz="1800" dirty="0" smtClean="0"/>
              <a:t>(Available online for free to ARRL members)</a:t>
            </a:r>
          </a:p>
          <a:p>
            <a:pPr lvl="1"/>
            <a:r>
              <a:rPr lang="en-US" dirty="0" smtClean="0"/>
              <a:t>August 1981, August 1986, September 1986, October 1986, November 1986 &amp; November 2009</a:t>
            </a:r>
          </a:p>
          <a:p>
            <a:r>
              <a:rPr lang="en-US" dirty="0" smtClean="0"/>
              <a:t>June 2012 National Geographic Magazine</a:t>
            </a:r>
          </a:p>
          <a:p>
            <a:endParaRPr lang="en-US" dirty="0" smtClean="0"/>
          </a:p>
          <a:p>
            <a:pPr marL="0" indent="0">
              <a:buNone/>
            </a:pPr>
            <a:r>
              <a:rPr lang="en-US" sz="2800" dirty="0" smtClean="0"/>
              <a:t> </a:t>
            </a:r>
            <a:br>
              <a:rPr lang="en-US" sz="2800" dirty="0" smtClean="0"/>
            </a:br>
            <a:r>
              <a:rPr lang="en-US" sz="2800" dirty="0" smtClean="0"/>
              <a:t> </a:t>
            </a:r>
            <a:endParaRPr lang="en-US" sz="2800" dirty="0"/>
          </a:p>
        </p:txBody>
      </p:sp>
    </p:spTree>
    <p:extLst>
      <p:ext uri="{BB962C8B-B14F-4D97-AF65-F5344CB8AC3E}">
        <p14:creationId xmlns:p14="http://schemas.microsoft.com/office/powerpoint/2010/main" val="3224278356"/>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dirty="0" smtClean="0">
                <a:latin typeface="Cooper Black" pitchFamily="18" charset="0"/>
              </a:rPr>
              <a:t>THE END </a:t>
            </a:r>
            <a:r>
              <a:rPr lang="en-US" sz="2000" dirty="0" smtClean="0">
                <a:latin typeface="Cooper Black" pitchFamily="18" charset="0"/>
              </a:rPr>
              <a:t>(Maybe not)</a:t>
            </a:r>
            <a:endParaRPr lang="en-US" sz="2000" dirty="0">
              <a:latin typeface="Cooper Black" pitchFamily="18" charset="0"/>
            </a:endParaRPr>
          </a:p>
        </p:txBody>
      </p:sp>
      <p:sp>
        <p:nvSpPr>
          <p:cNvPr id="3" name="Content Placeholder 2"/>
          <p:cNvSpPr>
            <a:spLocks noGrp="1"/>
          </p:cNvSpPr>
          <p:nvPr>
            <p:ph idx="1"/>
          </p:nvPr>
        </p:nvSpPr>
        <p:spPr>
          <a:xfrm>
            <a:off x="457200" y="1600200"/>
            <a:ext cx="8229600" cy="5029200"/>
          </a:xfrm>
          <a:ln w="57150">
            <a:solidFill>
              <a:schemeClr val="accent1"/>
            </a:solidFill>
          </a:ln>
        </p:spPr>
        <p:txBody>
          <a:bodyPr>
            <a:noAutofit/>
          </a:bodyPr>
          <a:lstStyle/>
          <a:p>
            <a:endParaRPr lang="en-US" sz="4800" dirty="0" smtClean="0">
              <a:solidFill>
                <a:srgbClr val="002060"/>
              </a:solidFill>
              <a:latin typeface="Times New Roman" pitchFamily="18" charset="0"/>
              <a:cs typeface="Times New Roman" pitchFamily="18" charset="0"/>
            </a:endParaRPr>
          </a:p>
          <a:p>
            <a:endParaRPr lang="en-US" sz="4800" dirty="0">
              <a:solidFill>
                <a:srgbClr val="002060"/>
              </a:solidFill>
              <a:latin typeface="Times New Roman" pitchFamily="18" charset="0"/>
              <a:cs typeface="Times New Roman" pitchFamily="18" charset="0"/>
            </a:endParaRPr>
          </a:p>
          <a:p>
            <a:endParaRPr lang="en-US" sz="4800" dirty="0" smtClean="0">
              <a:solidFill>
                <a:srgbClr val="002060"/>
              </a:solidFill>
              <a:latin typeface="Times New Roman" pitchFamily="18" charset="0"/>
              <a:cs typeface="Times New Roman" pitchFamily="18" charset="0"/>
            </a:endParaRPr>
          </a:p>
          <a:p>
            <a:endParaRPr lang="en-US" sz="4800" dirty="0">
              <a:solidFill>
                <a:srgbClr val="002060"/>
              </a:solidFill>
              <a:latin typeface="Times New Roman" pitchFamily="18" charset="0"/>
              <a:cs typeface="Times New Roman" pitchFamily="18" charset="0"/>
            </a:endParaRPr>
          </a:p>
          <a:p>
            <a:pPr marL="0" indent="0">
              <a:buNone/>
            </a:pPr>
            <a:r>
              <a:rPr lang="en-US" sz="4800" dirty="0" smtClean="0">
                <a:solidFill>
                  <a:srgbClr val="002060"/>
                </a:solidFill>
                <a:latin typeface="Times New Roman" pitchFamily="18" charset="0"/>
                <a:cs typeface="Times New Roman" pitchFamily="18" charset="0"/>
              </a:rPr>
              <a:t>     </a:t>
            </a:r>
            <a:r>
              <a:rPr lang="en-US" sz="7200" b="1" dirty="0" smtClean="0">
                <a:solidFill>
                  <a:srgbClr val="00B050"/>
                </a:solidFill>
                <a:latin typeface="Times New Roman" pitchFamily="18" charset="0"/>
                <a:cs typeface="Times New Roman" pitchFamily="18" charset="0"/>
              </a:rPr>
              <a:t>Any questions?</a:t>
            </a:r>
            <a:endParaRPr lang="en-US" sz="7200" b="1" dirty="0">
              <a:solidFill>
                <a:srgbClr val="00B050"/>
              </a:solidFill>
              <a:latin typeface="Times New Roman" pitchFamily="18" charset="0"/>
              <a:cs typeface="Times New Roman" pitchFamily="18" charset="0"/>
            </a:endParaRPr>
          </a:p>
        </p:txBody>
      </p:sp>
      <p:pic>
        <p:nvPicPr>
          <p:cNvPr id="215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362200"/>
            <a:ext cx="2438400" cy="186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384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438400"/>
            <a:ext cx="2133600" cy="1812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272038"/>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a:bodyPr>
          <a:lstStyle/>
          <a:p>
            <a:r>
              <a:rPr lang="en-US" b="1" dirty="0" smtClean="0">
                <a:solidFill>
                  <a:srgbClr val="002060"/>
                </a:solidFill>
              </a:rPr>
              <a:t>Our Electricity Monoculture</a:t>
            </a:r>
            <a:endParaRPr lang="en-US" b="1" dirty="0">
              <a:solidFill>
                <a:srgbClr val="00206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8153400" cy="4748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33600" y="3352800"/>
            <a:ext cx="6019800" cy="954107"/>
          </a:xfrm>
          <a:prstGeom prst="rect">
            <a:avLst/>
          </a:prstGeom>
          <a:noFill/>
        </p:spPr>
        <p:txBody>
          <a:bodyPr wrap="square" rtlCol="0">
            <a:spAutoFit/>
          </a:bodyPr>
          <a:lstStyle/>
          <a:p>
            <a:r>
              <a:rPr lang="en-US" sz="2800" b="1" dirty="0" smtClean="0">
                <a:solidFill>
                  <a:schemeClr val="bg1"/>
                </a:solidFill>
              </a:rPr>
              <a:t>Today we are dependent </a:t>
            </a:r>
            <a:r>
              <a:rPr lang="en-US" sz="2800" b="1" dirty="0">
                <a:solidFill>
                  <a:schemeClr val="bg1"/>
                </a:solidFill>
              </a:rPr>
              <a:t>on e</a:t>
            </a:r>
            <a:r>
              <a:rPr lang="en-US" sz="2800" b="1" dirty="0" smtClean="0">
                <a:solidFill>
                  <a:schemeClr val="bg1"/>
                </a:solidFill>
              </a:rPr>
              <a:t>lectricity  </a:t>
            </a:r>
            <a:br>
              <a:rPr lang="en-US" sz="2800" b="1" dirty="0" smtClean="0">
                <a:solidFill>
                  <a:schemeClr val="bg1"/>
                </a:solidFill>
              </a:rPr>
            </a:br>
            <a:r>
              <a:rPr lang="en-US" sz="2800" b="1" dirty="0" smtClean="0">
                <a:solidFill>
                  <a:schemeClr val="bg1"/>
                </a:solidFill>
              </a:rPr>
              <a:t>       in most developed countries  </a:t>
            </a:r>
            <a:endParaRPr lang="en-US" sz="2800" dirty="0">
              <a:solidFill>
                <a:schemeClr val="bg1"/>
              </a:solidFill>
            </a:endParaRPr>
          </a:p>
        </p:txBody>
      </p:sp>
    </p:spTree>
    <p:extLst>
      <p:ext uri="{BB962C8B-B14F-4D97-AF65-F5344CB8AC3E}">
        <p14:creationId xmlns:p14="http://schemas.microsoft.com/office/powerpoint/2010/main" val="1636998026"/>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latin typeface="Times New Roman" pitchFamily="18" charset="0"/>
                <a:cs typeface="Times New Roman" pitchFamily="18" charset="0"/>
              </a:rPr>
              <a:t>Rules For Use and Disclaimers</a:t>
            </a:r>
            <a:endParaRPr lang="en-US" b="1" dirty="0">
              <a:solidFill>
                <a:srgbClr val="002060"/>
              </a:solidFill>
              <a:latin typeface="Times New Roman" pitchFamily="18" charset="0"/>
              <a:cs typeface="Times New Roman" pitchFamily="18" charset="0"/>
            </a:endParaRPr>
          </a:p>
        </p:txBody>
      </p:sp>
      <p:sp>
        <p:nvSpPr>
          <p:cNvPr id="3" name="Content Placeholder 2"/>
          <p:cNvSpPr>
            <a:spLocks noGrp="1"/>
          </p:cNvSpPr>
          <p:nvPr>
            <p:ph idx="1"/>
          </p:nvPr>
        </p:nvSpPr>
        <p:spPr>
          <a:ln w="38100">
            <a:solidFill>
              <a:schemeClr val="accent1"/>
            </a:solidFill>
          </a:ln>
        </p:spPr>
        <p:txBody>
          <a:bodyPr>
            <a:noAutofit/>
          </a:bodyPr>
          <a:lstStyle/>
          <a:p>
            <a:r>
              <a:rPr lang="en-US" sz="2100" dirty="0" smtClean="0">
                <a:latin typeface="Times New Roman" pitchFamily="18" charset="0"/>
                <a:cs typeface="Times New Roman" pitchFamily="18" charset="0"/>
              </a:rPr>
              <a:t>This presentation may be used for any reasonable non commercial purpose in furtherance of amateur radio and public safety as long as authorship is acknowledged (see slide 2 ) and this final slide is included. </a:t>
            </a:r>
          </a:p>
          <a:p>
            <a:r>
              <a:rPr lang="en-US" sz="2100" dirty="0" smtClean="0">
                <a:latin typeface="Times New Roman" pitchFamily="18" charset="0"/>
                <a:cs typeface="Times New Roman" pitchFamily="18" charset="0"/>
              </a:rPr>
              <a:t>Presenters may not charge for teaching and  delivering this presentation.</a:t>
            </a:r>
          </a:p>
          <a:p>
            <a:r>
              <a:rPr lang="en-US" sz="2100" dirty="0" smtClean="0">
                <a:latin typeface="Times New Roman" pitchFamily="18" charset="0"/>
                <a:cs typeface="Times New Roman" pitchFamily="18" charset="0"/>
              </a:rPr>
              <a:t>This presentation may not be placed on any public  web site. </a:t>
            </a:r>
          </a:p>
          <a:p>
            <a:r>
              <a:rPr lang="en-US" sz="2100" dirty="0" smtClean="0">
                <a:latin typeface="Times New Roman" pitchFamily="18" charset="0"/>
                <a:cs typeface="Times New Roman" pitchFamily="18" charset="0"/>
              </a:rPr>
              <a:t>Author is not responsible for any errors contained in this presentation. </a:t>
            </a:r>
          </a:p>
          <a:p>
            <a:r>
              <a:rPr lang="en-US" sz="2100" dirty="0" smtClean="0">
                <a:latin typeface="Times New Roman" pitchFamily="18" charset="0"/>
                <a:cs typeface="Times New Roman" pitchFamily="18" charset="0"/>
              </a:rPr>
              <a:t>This is not a definitive analysis of required protection for your gear.  Please do your own additional research and reach your own conclusions as to what is required in your situation to protect your gear.   </a:t>
            </a:r>
          </a:p>
          <a:p>
            <a:r>
              <a:rPr lang="en-US" sz="2100" dirty="0" smtClean="0">
                <a:latin typeface="Times New Roman" pitchFamily="18" charset="0"/>
                <a:cs typeface="Times New Roman" pitchFamily="18" charset="0"/>
              </a:rPr>
              <a:t>The author of this presentation can be reached at   </a:t>
            </a:r>
            <a:r>
              <a:rPr lang="en-US" sz="2100" dirty="0" smtClean="0">
                <a:latin typeface="Times New Roman" pitchFamily="18" charset="0"/>
                <a:cs typeface="Times New Roman" pitchFamily="18" charset="0"/>
                <a:hlinkClick r:id="rId2"/>
              </a:rPr>
              <a:t>ad7fo@arrl.net</a:t>
            </a:r>
            <a:r>
              <a:rPr lang="en-US" sz="2100" dirty="0" smtClean="0">
                <a:latin typeface="Times New Roman" pitchFamily="18" charset="0"/>
                <a:cs typeface="Times New Roman" pitchFamily="18" charset="0"/>
              </a:rPr>
              <a:t>  </a:t>
            </a:r>
            <a:endParaRPr lang="en-US" sz="2100" dirty="0">
              <a:latin typeface="Times New Roman" pitchFamily="18" charset="0"/>
              <a:cs typeface="Times New Roman" pitchFamily="18" charset="0"/>
            </a:endParaRPr>
          </a:p>
        </p:txBody>
      </p:sp>
    </p:spTree>
    <p:extLst>
      <p:ext uri="{BB962C8B-B14F-4D97-AF65-F5344CB8AC3E}">
        <p14:creationId xmlns:p14="http://schemas.microsoft.com/office/powerpoint/2010/main" val="2539281819"/>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latin typeface="Times New Roman" pitchFamily="18" charset="0"/>
                <a:cs typeface="Times New Roman" pitchFamily="18" charset="0"/>
              </a:rPr>
              <a:t>References Used</a:t>
            </a:r>
            <a:endParaRPr lang="en-US" b="1" dirty="0">
              <a:solidFill>
                <a:srgbClr val="00206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229600" cy="4724400"/>
          </a:xfrm>
          <a:ln w="38100">
            <a:solidFill>
              <a:schemeClr val="accent1"/>
            </a:solidFill>
          </a:ln>
        </p:spPr>
        <p:txBody>
          <a:bodyPr>
            <a:noAutofit/>
          </a:bodyPr>
          <a:lstStyle/>
          <a:p>
            <a:r>
              <a:rPr lang="en-US" sz="2100" dirty="0" smtClean="0">
                <a:latin typeface="Times New Roman" pitchFamily="18" charset="0"/>
                <a:cs typeface="Times New Roman" pitchFamily="18" charset="0"/>
              </a:rPr>
              <a:t>EMP Presentation </a:t>
            </a:r>
            <a:r>
              <a:rPr lang="en-US" sz="2100" dirty="0">
                <a:latin typeface="Times New Roman" pitchFamily="18" charset="0"/>
                <a:cs typeface="Times New Roman" pitchFamily="18" charset="0"/>
              </a:rPr>
              <a:t>by Bart Lee </a:t>
            </a:r>
            <a:r>
              <a:rPr lang="en-US" sz="2100" dirty="0" smtClean="0">
                <a:latin typeface="Times New Roman" pitchFamily="18" charset="0"/>
                <a:cs typeface="Times New Roman" pitchFamily="18" charset="0"/>
              </a:rPr>
              <a:t>K6VK For </a:t>
            </a:r>
            <a:r>
              <a:rPr lang="en-US" sz="2100" dirty="0">
                <a:latin typeface="Times New Roman" pitchFamily="18" charset="0"/>
                <a:cs typeface="Times New Roman" pitchFamily="18" charset="0"/>
              </a:rPr>
              <a:t>Pacificon 2011 </a:t>
            </a:r>
            <a:r>
              <a:rPr lang="en-US" sz="2100" dirty="0" smtClean="0">
                <a:latin typeface="Times New Roman" pitchFamily="18" charset="0"/>
                <a:cs typeface="Times New Roman" pitchFamily="18" charset="0"/>
              </a:rPr>
              <a:t> </a:t>
            </a:r>
          </a:p>
          <a:p>
            <a:r>
              <a:rPr lang="en-US" sz="2100" dirty="0" smtClean="0">
                <a:latin typeface="Times New Roman" pitchFamily="18" charset="0"/>
                <a:cs typeface="Times New Roman" pitchFamily="18" charset="0"/>
              </a:rPr>
              <a:t>“Nuclear Weapons effects on communication systems” article by Robert Hendrickson AG3U in QST August 1981.</a:t>
            </a:r>
          </a:p>
          <a:p>
            <a:r>
              <a:rPr lang="en-US" sz="2100" dirty="0" smtClean="0">
                <a:latin typeface="Times New Roman" pitchFamily="18" charset="0"/>
                <a:cs typeface="Times New Roman" pitchFamily="18" charset="0"/>
              </a:rPr>
              <a:t>“Electromagnetic Pulse and its Implications for Emcomm” by H</a:t>
            </a:r>
            <a:r>
              <a:rPr lang="en-US" sz="2100" dirty="0">
                <a:latin typeface="Times New Roman" pitchFamily="18" charset="0"/>
                <a:cs typeface="Times New Roman" pitchFamily="18" charset="0"/>
              </a:rPr>
              <a:t>. Robert "Bob" Schroeder, N2HX, </a:t>
            </a:r>
            <a:r>
              <a:rPr lang="en-US" sz="2100" dirty="0" smtClean="0">
                <a:latin typeface="Times New Roman" pitchFamily="18" charset="0"/>
                <a:cs typeface="Times New Roman" pitchFamily="18" charset="0"/>
              </a:rPr>
              <a:t>in the </a:t>
            </a:r>
            <a:r>
              <a:rPr lang="en-US" sz="2100" dirty="0">
                <a:latin typeface="Times New Roman" pitchFamily="18" charset="0"/>
                <a:cs typeface="Times New Roman" pitchFamily="18" charset="0"/>
              </a:rPr>
              <a:t>November 2009 issue of </a:t>
            </a:r>
            <a:r>
              <a:rPr lang="en-US" sz="2100" i="1" dirty="0">
                <a:latin typeface="Times New Roman" pitchFamily="18" charset="0"/>
                <a:cs typeface="Times New Roman" pitchFamily="18" charset="0"/>
              </a:rPr>
              <a:t>QST</a:t>
            </a:r>
            <a:endParaRPr lang="en-US" sz="2100" dirty="0">
              <a:latin typeface="Times New Roman" pitchFamily="18" charset="0"/>
              <a:cs typeface="Times New Roman" pitchFamily="18" charset="0"/>
            </a:endParaRPr>
          </a:p>
          <a:p>
            <a:r>
              <a:rPr lang="en-US" sz="2100" dirty="0" smtClean="0">
                <a:latin typeface="Times New Roman" pitchFamily="18" charset="0"/>
                <a:cs typeface="Times New Roman" pitchFamily="18" charset="0"/>
              </a:rPr>
              <a:t>National Geographic, June 2012 article on “Solar Supper Storms”. </a:t>
            </a:r>
          </a:p>
          <a:p>
            <a:r>
              <a:rPr lang="en-US" sz="2100" dirty="0">
                <a:latin typeface="Times New Roman" pitchFamily="18" charset="0"/>
                <a:cs typeface="Times New Roman" pitchFamily="18" charset="0"/>
              </a:rPr>
              <a:t>Dennis Bodson’s, W4PWF, four  part article series: in QST </a:t>
            </a:r>
            <a:r>
              <a:rPr lang="en-US" sz="1600" dirty="0">
                <a:latin typeface="Times New Roman" pitchFamily="18" charset="0"/>
                <a:cs typeface="Times New Roman" pitchFamily="18" charset="0"/>
              </a:rPr>
              <a:t>(Available online for free to ARRL members)  </a:t>
            </a:r>
            <a:r>
              <a:rPr lang="en-US" sz="2100" dirty="0">
                <a:latin typeface="Times New Roman" pitchFamily="18" charset="0"/>
                <a:cs typeface="Times New Roman" pitchFamily="18" charset="0"/>
              </a:rPr>
              <a:t>August, Sept., Oct., and Nov. 1986. </a:t>
            </a:r>
          </a:p>
          <a:p>
            <a:r>
              <a:rPr lang="en-US" sz="2100" dirty="0">
                <a:latin typeface="Times New Roman" pitchFamily="18" charset="0"/>
                <a:cs typeface="Times New Roman" pitchFamily="18" charset="0"/>
              </a:rPr>
              <a:t>The Internet. </a:t>
            </a:r>
          </a:p>
          <a:p>
            <a:endParaRPr lang="en-US" sz="2100" dirty="0">
              <a:latin typeface="Times New Roman" pitchFamily="18" charset="0"/>
              <a:cs typeface="Times New Roman" pitchFamily="18" charset="0"/>
            </a:endParaRPr>
          </a:p>
        </p:txBody>
      </p:sp>
    </p:spTree>
    <p:extLst>
      <p:ext uri="{BB962C8B-B14F-4D97-AF65-F5344CB8AC3E}">
        <p14:creationId xmlns:p14="http://schemas.microsoft.com/office/powerpoint/2010/main" val="2745738617"/>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normAutofit/>
          </a:bodyPr>
          <a:lstStyle/>
          <a:p>
            <a:r>
              <a:rPr lang="en-US" b="1" dirty="0" smtClean="0">
                <a:solidFill>
                  <a:srgbClr val="002060"/>
                </a:solidFill>
                <a:latin typeface="Times New Roman" pitchFamily="18" charset="0"/>
                <a:cs typeface="Times New Roman" pitchFamily="18" charset="0"/>
              </a:rPr>
              <a:t>Author</a:t>
            </a:r>
            <a:endParaRPr lang="en-US" b="1" dirty="0">
              <a:solidFill>
                <a:srgbClr val="00206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0" indent="0">
              <a:buNone/>
            </a:pPr>
            <a:r>
              <a:rPr lang="en-US" dirty="0" smtClean="0"/>
              <a:t>John (Jack) Tiley  AD7F0 </a:t>
            </a:r>
          </a:p>
          <a:p>
            <a:pPr marL="0" indent="0">
              <a:buNone/>
            </a:pPr>
            <a:r>
              <a:rPr lang="en-US" sz="2400" dirty="0" smtClean="0">
                <a:hlinkClick r:id="rId2"/>
              </a:rPr>
              <a:t>ad7fo@arrl.net</a:t>
            </a:r>
            <a:r>
              <a:rPr lang="en-US" sz="2400" dirty="0" smtClean="0"/>
              <a:t> </a:t>
            </a:r>
          </a:p>
          <a:p>
            <a:pPr marL="0" indent="0">
              <a:buNone/>
            </a:pPr>
            <a:r>
              <a:rPr lang="en-US" sz="2400" smtClean="0">
                <a:latin typeface="Times New Roman" pitchFamily="18" charset="0"/>
                <a:cs typeface="Times New Roman" pitchFamily="18" charset="0"/>
              </a:rPr>
              <a:t>ARRL </a:t>
            </a:r>
            <a:r>
              <a:rPr lang="en-US" sz="2400" dirty="0" smtClean="0">
                <a:latin typeface="Times New Roman" pitchFamily="18" charset="0"/>
                <a:cs typeface="Times New Roman" pitchFamily="18" charset="0"/>
              </a:rPr>
              <a:t>Certified Emcomm Instructor</a:t>
            </a:r>
          </a:p>
          <a:p>
            <a:pPr marL="0" indent="0">
              <a:buNone/>
            </a:pPr>
            <a:r>
              <a:rPr lang="en-US" sz="2400" dirty="0" smtClean="0">
                <a:latin typeface="Times New Roman" pitchFamily="18" charset="0"/>
                <a:cs typeface="Times New Roman" pitchFamily="18" charset="0"/>
              </a:rPr>
              <a:t>ARRL Technical Specialist and Coordinator</a:t>
            </a:r>
          </a:p>
          <a:p>
            <a:pPr marL="0" indent="0">
              <a:buNone/>
            </a:pPr>
            <a:r>
              <a:rPr lang="en-US" sz="2400" dirty="0" smtClean="0">
                <a:latin typeface="Times New Roman" pitchFamily="18" charset="0"/>
                <a:cs typeface="Times New Roman" pitchFamily="18" charset="0"/>
              </a:rPr>
              <a:t>ARRL Technician, General and Extra License Class Instructor</a:t>
            </a:r>
          </a:p>
          <a:p>
            <a:pPr marL="0" indent="0">
              <a:buNone/>
            </a:pPr>
            <a:r>
              <a:rPr lang="en-US" sz="2400" dirty="0">
                <a:latin typeface="Times New Roman" pitchFamily="18" charset="0"/>
                <a:cs typeface="Times New Roman" pitchFamily="18" charset="0"/>
              </a:rPr>
              <a:t>ARRL VEC</a:t>
            </a:r>
          </a:p>
          <a:p>
            <a:pPr marL="0" indent="0">
              <a:buNone/>
            </a:pPr>
            <a:r>
              <a:rPr lang="en-US" sz="2400" dirty="0" smtClean="0">
                <a:latin typeface="Times New Roman" pitchFamily="18" charset="0"/>
                <a:cs typeface="Times New Roman" pitchFamily="18" charset="0"/>
              </a:rPr>
              <a:t>Retired Electrical Engineer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605096471"/>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68362"/>
          </a:xfrm>
          <a:ln w="38100">
            <a:solidFill>
              <a:srgbClr val="FF0000"/>
            </a:solidFill>
          </a:ln>
        </p:spPr>
        <p:txBody>
          <a:bodyPr>
            <a:normAutofit/>
          </a:bodyPr>
          <a:lstStyle/>
          <a:p>
            <a:r>
              <a:rPr lang="en-US" b="1" dirty="0" smtClean="0">
                <a:solidFill>
                  <a:srgbClr val="002060"/>
                </a:solidFill>
              </a:rPr>
              <a:t>Power Distribution Networks </a:t>
            </a:r>
            <a:r>
              <a:rPr lang="en-US" sz="4000" b="1" dirty="0" smtClean="0">
                <a:solidFill>
                  <a:srgbClr val="002060"/>
                </a:solidFill>
              </a:rPr>
              <a:t> </a:t>
            </a:r>
            <a:endParaRPr lang="en-US" sz="4000" b="1" dirty="0">
              <a:solidFill>
                <a:srgbClr val="002060"/>
              </a:solidFill>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4009249"/>
            <a:ext cx="3976577" cy="2773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720702"/>
            <a:ext cx="3271815" cy="461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0237" y="1445191"/>
            <a:ext cx="4648200" cy="5170646"/>
          </a:xfrm>
          <a:prstGeom prst="rect">
            <a:avLst/>
          </a:prstGeom>
          <a:noFill/>
          <a:ln w="38100">
            <a:solidFill>
              <a:schemeClr val="accent1"/>
            </a:solidFill>
          </a:ln>
        </p:spPr>
        <p:txBody>
          <a:bodyPr wrap="square" rtlCol="0">
            <a:spAutoFit/>
          </a:bodyPr>
          <a:lstStyle/>
          <a:p>
            <a:r>
              <a:rPr lang="en-US" sz="2800" dirty="0" smtClean="0">
                <a:latin typeface="Times New Roman" pitchFamily="18" charset="0"/>
                <a:cs typeface="Times New Roman" pitchFamily="18" charset="0"/>
              </a:rPr>
              <a:t>During a MCE or Nuclear EMP Event our power distribution system would look like a giant antenna farm </a:t>
            </a:r>
          </a:p>
          <a:p>
            <a:endParaRPr lang="en-US" sz="3000" dirty="0">
              <a:latin typeface="Times New Roman" pitchFamily="18" charset="0"/>
              <a:cs typeface="Times New Roman" pitchFamily="18" charset="0"/>
            </a:endParaRPr>
          </a:p>
          <a:p>
            <a:endParaRPr lang="en-US" sz="3000" dirty="0" smtClean="0">
              <a:latin typeface="Times New Roman" pitchFamily="18" charset="0"/>
              <a:cs typeface="Times New Roman" pitchFamily="18" charset="0"/>
            </a:endParaRPr>
          </a:p>
          <a:p>
            <a:endParaRPr lang="en-US" sz="3000" dirty="0">
              <a:latin typeface="Times New Roman" pitchFamily="18" charset="0"/>
              <a:cs typeface="Times New Roman" pitchFamily="18" charset="0"/>
            </a:endParaRPr>
          </a:p>
          <a:p>
            <a:endParaRPr lang="en-US" sz="3000" dirty="0" smtClean="0">
              <a:latin typeface="Times New Roman" pitchFamily="18" charset="0"/>
              <a:cs typeface="Times New Roman" pitchFamily="18" charset="0"/>
            </a:endParaRPr>
          </a:p>
          <a:p>
            <a:endParaRPr lang="en-US" sz="3000" dirty="0">
              <a:latin typeface="Times New Roman" pitchFamily="18" charset="0"/>
              <a:cs typeface="Times New Roman" pitchFamily="18" charset="0"/>
            </a:endParaRPr>
          </a:p>
          <a:p>
            <a:endParaRPr lang="en-US" sz="3000" dirty="0" smtClean="0">
              <a:latin typeface="Times New Roman" pitchFamily="18" charset="0"/>
              <a:cs typeface="Times New Roman" pitchFamily="18" charset="0"/>
            </a:endParaRPr>
          </a:p>
          <a:p>
            <a:endParaRPr lang="en-US" sz="3000" dirty="0">
              <a:latin typeface="Times New Roman" pitchFamily="18" charset="0"/>
              <a:cs typeface="Times New Roman" pitchFamily="18" charset="0"/>
            </a:endParaRPr>
          </a:p>
        </p:txBody>
      </p:sp>
    </p:spTree>
    <p:extLst>
      <p:ext uri="{BB962C8B-B14F-4D97-AF65-F5344CB8AC3E}">
        <p14:creationId xmlns:p14="http://schemas.microsoft.com/office/powerpoint/2010/main" val="887790862"/>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Modern Electronic Devices</a:t>
            </a:r>
            <a:endParaRPr lang="en-US" b="1" dirty="0">
              <a:solidFill>
                <a:srgbClr val="002060"/>
              </a:solidFill>
            </a:endParaRPr>
          </a:p>
        </p:txBody>
      </p:sp>
      <p:sp>
        <p:nvSpPr>
          <p:cNvPr id="5" name="Content Placeholder 4"/>
          <p:cNvSpPr>
            <a:spLocks noGrp="1"/>
          </p:cNvSpPr>
          <p:nvPr>
            <p:ph idx="1"/>
          </p:nvPr>
        </p:nvSpPr>
        <p:spPr>
          <a:xfrm>
            <a:off x="457200" y="1524001"/>
            <a:ext cx="8229600" cy="5223832"/>
          </a:xfrm>
          <a:ln w="38100">
            <a:solidFill>
              <a:schemeClr val="accent1"/>
            </a:solidFill>
          </a:ln>
        </p:spPr>
        <p:txBody>
          <a:bodyPr>
            <a:normAutofit/>
          </a:bodyPr>
          <a:lstStyle/>
          <a:p>
            <a:pPr marL="0" indent="0">
              <a:buNone/>
            </a:pPr>
            <a:r>
              <a:rPr lang="en-US" sz="2800" dirty="0" smtClean="0"/>
              <a:t>Typical modern electronics circuits contain many semiconductor and other fragile components. </a:t>
            </a:r>
            <a:endParaRPr lang="en-US" sz="2800" dirty="0"/>
          </a:p>
        </p:txBody>
      </p:sp>
      <p:sp>
        <p:nvSpPr>
          <p:cNvPr id="3" name="TextBox 2"/>
          <p:cNvSpPr txBox="1"/>
          <p:nvPr/>
        </p:nvSpPr>
        <p:spPr>
          <a:xfrm>
            <a:off x="3962400" y="5638800"/>
            <a:ext cx="4614862" cy="584775"/>
          </a:xfrm>
          <a:prstGeom prst="rect">
            <a:avLst/>
          </a:prstGeom>
          <a:noFill/>
        </p:spPr>
        <p:txBody>
          <a:bodyPr wrap="square" rtlCol="0">
            <a:spAutoFit/>
          </a:bodyPr>
          <a:lstStyle/>
          <a:p>
            <a:r>
              <a:rPr lang="en-US" sz="3200" b="1" dirty="0" smtClean="0"/>
              <a:t> </a:t>
            </a:r>
            <a:endParaRPr lang="en-US" sz="3200" b="1" dirty="0"/>
          </a:p>
        </p:txBody>
      </p:sp>
      <p:pic>
        <p:nvPicPr>
          <p:cNvPr id="8196" name="Picture 4" descr="http://www.fpgadeveloper.com/en/ml50567-and-xupv5-boards/ml5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381" y="2667000"/>
            <a:ext cx="5404802" cy="3983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110819"/>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0000"/>
            </a:solidFill>
          </a:ln>
        </p:spPr>
        <p:txBody>
          <a:bodyPr/>
          <a:lstStyle/>
          <a:p>
            <a:r>
              <a:rPr lang="en-US" b="1" dirty="0" smtClean="0">
                <a:solidFill>
                  <a:srgbClr val="002060"/>
                </a:solidFill>
              </a:rPr>
              <a:t>Our Civilization Wide Monoculture</a:t>
            </a:r>
            <a:endParaRPr lang="en-US" b="1" dirty="0">
              <a:solidFill>
                <a:srgbClr val="002060"/>
              </a:solidFill>
            </a:endParaRPr>
          </a:p>
        </p:txBody>
      </p:sp>
      <p:sp>
        <p:nvSpPr>
          <p:cNvPr id="5" name="Content Placeholder 4"/>
          <p:cNvSpPr>
            <a:spLocks noGrp="1"/>
          </p:cNvSpPr>
          <p:nvPr>
            <p:ph idx="1"/>
          </p:nvPr>
        </p:nvSpPr>
        <p:spPr>
          <a:ln w="38100">
            <a:solidFill>
              <a:schemeClr val="accent1"/>
            </a:solidFill>
          </a:ln>
        </p:spPr>
        <p:txBody>
          <a:bodyPr>
            <a:normAutofit/>
          </a:bodyPr>
          <a:lstStyle/>
          <a:p>
            <a:r>
              <a:rPr lang="en-US" sz="2800" dirty="0" smtClean="0">
                <a:latin typeface="Times New Roman" pitchFamily="18" charset="0"/>
                <a:cs typeface="Times New Roman" pitchFamily="18" charset="0"/>
              </a:rPr>
              <a:t>Most everything we do now relies on Electrical, Electronic and Digital technology. </a:t>
            </a:r>
          </a:p>
          <a:p>
            <a:r>
              <a:rPr lang="en-US" sz="2800" dirty="0" smtClean="0">
                <a:latin typeface="Times New Roman" pitchFamily="18" charset="0"/>
                <a:cs typeface="Times New Roman" pitchFamily="18" charset="0"/>
              </a:rPr>
              <a:t>Electricity is the foundation of our Industry,  Logistics, Operations, Finance and Communications.</a:t>
            </a:r>
          </a:p>
          <a:p>
            <a:r>
              <a:rPr lang="en-US" sz="2800" dirty="0">
                <a:latin typeface="Times New Roman" pitchFamily="18" charset="0"/>
                <a:cs typeface="Times New Roman" pitchFamily="18" charset="0"/>
              </a:rPr>
              <a:t>Public, Truck, Rail, Automobile transportation all use </a:t>
            </a:r>
            <a:r>
              <a:rPr lang="en-US" sz="2800" dirty="0" smtClean="0">
                <a:latin typeface="Times New Roman" pitchFamily="18" charset="0"/>
                <a:cs typeface="Times New Roman" pitchFamily="18" charset="0"/>
              </a:rPr>
              <a:t>electronic </a:t>
            </a:r>
            <a:r>
              <a:rPr lang="en-US" sz="2800" dirty="0">
                <a:latin typeface="Times New Roman" pitchFamily="18" charset="0"/>
                <a:cs typeface="Times New Roman" pitchFamily="18" charset="0"/>
              </a:rPr>
              <a:t>technology and solid-state devices. </a:t>
            </a:r>
          </a:p>
          <a:p>
            <a:endParaRPr lang="en-US" sz="2800" dirty="0" smtClean="0">
              <a:latin typeface="Times New Roman" pitchFamily="18" charset="0"/>
              <a:cs typeface="Times New Roman" pitchFamily="18" charset="0"/>
            </a:endParaRPr>
          </a:p>
          <a:p>
            <a:pPr marL="0" indent="0">
              <a:buNone/>
            </a:pPr>
            <a:endParaRPr lang="en-US" sz="28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4495800"/>
            <a:ext cx="1490663" cy="149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218179"/>
      </p:ext>
    </p:extLst>
  </p:cSld>
  <p:clrMapOvr>
    <a:masterClrMapping/>
  </p:clrMapOvr>
  <mc:AlternateContent xmlns:mc="http://schemas.openxmlformats.org/markup-compatibility/2006" xmlns:p14="http://schemas.microsoft.com/office/powerpoint/2010/main">
    <mc:Choice Requires="p14">
      <p:transition spd="slow" p14:dur="225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10732</TotalTime>
  <Words>2747</Words>
  <Application>Microsoft Office PowerPoint</Application>
  <PresentationFormat>On-screen Show (4:3)</PresentationFormat>
  <Paragraphs>275</Paragraphs>
  <Slides>62</Slides>
  <Notes>5</Notes>
  <HiddenSlides>0</HiddenSlides>
  <MMClips>2</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PowerPoint Presentation</vt:lpstr>
      <vt:lpstr>What If a S0lar or Nuclear EMP happens?     Is it the end of our Electronic World?</vt:lpstr>
      <vt:lpstr>The Power Grid and  Electronics and Communication Equipment are vulnerable to Electro Magnetic Pulse  (EMP)      From a  Mass Coronal Ejection  (MCE) or Nuclear Detonation, </vt:lpstr>
      <vt:lpstr>Monocultures</vt:lpstr>
      <vt:lpstr>The Irish  Agriculture Monoculture   </vt:lpstr>
      <vt:lpstr>Our Electricity Monoculture</vt:lpstr>
      <vt:lpstr>Power Distribution Networks  </vt:lpstr>
      <vt:lpstr>Modern Electronic Devices</vt:lpstr>
      <vt:lpstr>Our Civilization Wide Monoculture</vt:lpstr>
      <vt:lpstr>Our Civilization Wide Monoculture (continued)</vt:lpstr>
      <vt:lpstr>Mass Coronal Ejections and EMP</vt:lpstr>
      <vt:lpstr>Nuclear Explosion and EMP </vt:lpstr>
      <vt:lpstr>Two Threats:  Nature and Man</vt:lpstr>
      <vt:lpstr>Nuclear EMP</vt:lpstr>
      <vt:lpstr>The E1 Component</vt:lpstr>
      <vt:lpstr>The E1 Component (continued)</vt:lpstr>
      <vt:lpstr>The E1 Component (continued)</vt:lpstr>
      <vt:lpstr>The E2 Component  </vt:lpstr>
      <vt:lpstr>The E3 Component  </vt:lpstr>
      <vt:lpstr>What does a solar flare look like?</vt:lpstr>
      <vt:lpstr>A Recent Coronal Mass Ejection</vt:lpstr>
      <vt:lpstr>Solar Storms Happened in the Past</vt:lpstr>
      <vt:lpstr>Solar Storms are Happening Today</vt:lpstr>
      <vt:lpstr>EMP From Nuclear Blast </vt:lpstr>
      <vt:lpstr>CME Consequences</vt:lpstr>
      <vt:lpstr>EMP Consequences </vt:lpstr>
      <vt:lpstr>What Could Fail In A Major Event?</vt:lpstr>
      <vt:lpstr>What Could Fail In A Major Event? (Continued)</vt:lpstr>
      <vt:lpstr>What could fail in a major EMP Event?  (Continued)</vt:lpstr>
      <vt:lpstr>What could fail in a major EMP Event?  (Continued)</vt:lpstr>
      <vt:lpstr>What Could Fail In A Major Event? (Continued)</vt:lpstr>
      <vt:lpstr>What Could Fail In A Major Event? (Continued)</vt:lpstr>
      <vt:lpstr>What Are The Odds This Can Happen?</vt:lpstr>
      <vt:lpstr>What is an EMP or CME Event?</vt:lpstr>
      <vt:lpstr>EMP Affected Region For A Nuclear Detonation  </vt:lpstr>
      <vt:lpstr>How Much Energy Are We Talking About?</vt:lpstr>
      <vt:lpstr>The CME or EMP Event</vt:lpstr>
      <vt:lpstr>Comparison Of A CME And EMP Event</vt:lpstr>
      <vt:lpstr>Protecting Against MCE and EMP</vt:lpstr>
      <vt:lpstr>Amateur Radio in Disaster Recovery</vt:lpstr>
      <vt:lpstr>Amateur Radio in Disaster Recovery</vt:lpstr>
      <vt:lpstr>Have You Given Up Hope?</vt:lpstr>
      <vt:lpstr>When All Else Fails</vt:lpstr>
      <vt:lpstr>EMP Protection-The Faraday Shield</vt:lpstr>
      <vt:lpstr>Wrap Radios In Foil And Place In Bags</vt:lpstr>
      <vt:lpstr>An Ammo Case Faraday Shield</vt:lpstr>
      <vt:lpstr>Using The Ammo Case </vt:lpstr>
      <vt:lpstr>EMP And Vacuum Tube Gear</vt:lpstr>
      <vt:lpstr>Dig Out That Old Heathkit</vt:lpstr>
      <vt:lpstr>EMP And Lightning Protection</vt:lpstr>
      <vt:lpstr>EMP Antenna Protection</vt:lpstr>
      <vt:lpstr>EMP and VHF/UHF</vt:lpstr>
      <vt:lpstr>Post EMP/CME powering of radios</vt:lpstr>
      <vt:lpstr>Solar Power in a CME/EMP event</vt:lpstr>
      <vt:lpstr>EMP/CME and batteries</vt:lpstr>
      <vt:lpstr>EMP / CME &amp; Disaster Preparedness</vt:lpstr>
      <vt:lpstr>Who Will You Talk To?</vt:lpstr>
      <vt:lpstr>Further information and investigation</vt:lpstr>
      <vt:lpstr>THE END (Maybe not)</vt:lpstr>
      <vt:lpstr>Rules For Use and Disclaimers</vt:lpstr>
      <vt:lpstr>References Used</vt:lpstr>
      <vt:lpstr>Author</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Vulnerability of Electronics and Communication Equipment Gear to Electro Magnetic Pulse and      Mass Coronbal Ejections</dc:title>
  <dc:creator>Jack</dc:creator>
  <cp:lastModifiedBy>Jack</cp:lastModifiedBy>
  <cp:revision>155</cp:revision>
  <cp:lastPrinted>2015-06-15T03:40:31Z</cp:lastPrinted>
  <dcterms:created xsi:type="dcterms:W3CDTF">2012-06-15T23:08:07Z</dcterms:created>
  <dcterms:modified xsi:type="dcterms:W3CDTF">2015-09-16T14:22:57Z</dcterms:modified>
</cp:coreProperties>
</file>